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5.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 Id="rId3" Type="http://schemas.openxmlformats.org/officeDocument/2006/relationships/image" Target="../media/image1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 Id="rId3" Type="http://schemas.openxmlformats.org/officeDocument/2006/relationships/image" Target="../media/image21.png"/><Relationship Id="rId4" Type="http://schemas.openxmlformats.org/officeDocument/2006/relationships/image" Target="../media/image22.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discovermagazine.com/planet-earth/the-worst-mistake-in-the-history-of-the-human-race" TargetMode="External"/><Relationship Id="rId3" Type="http://schemas.openxmlformats.org/officeDocument/2006/relationships/hyperlink" Target="https://delong.typepad.com/files/gilgamesh-selections.pdf" TargetMode="External"/><Relationship Id="rId4" Type="http://schemas.openxmlformats.org/officeDocument/2006/relationships/hyperlink" Target="https://github.com/braddelong/public-files/blob/master/econ-135-lecture-5.pptx" TargetMode="External"/><Relationship Id="rId5" Type="http://schemas.openxmlformats.org/officeDocument/2006/relationships/hyperlink" Target="https://bcourses.berkeley.edu/courses/1487685/assignments/8065917" TargetMode="External"/><Relationship Id="rId6" Type="http://schemas.openxmlformats.org/officeDocument/2006/relationships/hyperlink" Target="https://delong.typepad.com/jongman-gibbon-was-right.pdf" TargetMode="External"/><Relationship Id="rId7" Type="http://schemas.openxmlformats.org/officeDocument/2006/relationships/hyperlink" Target="https://delong.typepad.com/files/temin-roman-growth.pdf" TargetMode="External"/><Relationship Id="rId8" Type="http://schemas.openxmlformats.org/officeDocument/2006/relationships/hyperlink" Target="https://delong.typepad.com/files/ober-agamemnon-selections.p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 Id="rId3" Type="http://schemas.openxmlformats.org/officeDocument/2006/relationships/image" Target="../media/image25.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6.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 Id="rId3" Type="http://schemas.openxmlformats.org/officeDocument/2006/relationships/image" Target="../media/image28.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image" Target="../media/image36.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0.png"/><Relationship Id="rId3" Type="http://schemas.openxmlformats.org/officeDocument/2006/relationships/image" Target="../media/image41.png"/><Relationship Id="rId4" Type="http://schemas.openxmlformats.org/officeDocument/2006/relationships/image" Target="../media/image42.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3.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4.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5.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6.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7.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 Id="rId3" Type="http://schemas.openxmlformats.org/officeDocument/2006/relationships/image" Target="../media/image48.png"/><Relationship Id="rId4" Type="http://schemas.openxmlformats.org/officeDocument/2006/relationships/image" Target="../media/image49.png"/><Relationship Id="rId5" Type="http://schemas.openxmlformats.org/officeDocument/2006/relationships/image" Target="../media/image50.png"/><Relationship Id="rId6" Type="http://schemas.openxmlformats.org/officeDocument/2006/relationships/image" Target="../media/image51.png"/><Relationship Id="rId7" Type="http://schemas.openxmlformats.org/officeDocument/2006/relationships/image" Target="../media/image52.png"/><Relationship Id="rId8" Type="http://schemas.openxmlformats.org/officeDocument/2006/relationships/image" Target="../media/image53.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4.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56.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7.png"/><Relationship Id="rId3" Type="http://schemas.openxmlformats.org/officeDocument/2006/relationships/image" Target="../media/image58.png"/><Relationship Id="rId4" Type="http://schemas.openxmlformats.org/officeDocument/2006/relationships/image" Target="../media/image59.png"/><Relationship Id="rId5" Type="http://schemas.openxmlformats.org/officeDocument/2006/relationships/image" Target="../media/image60.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5:…"/>
          <p:cNvSpPr txBox="1"/>
          <p:nvPr>
            <p:ph type="title" idx="4294967295"/>
          </p:nvPr>
        </p:nvSpPr>
        <p:spPr>
          <a:xfrm>
            <a:off x="277663" y="-1"/>
            <a:ext cx="8572501" cy="2540001"/>
          </a:xfrm>
          <a:prstGeom prst="rect">
            <a:avLst/>
          </a:prstGeom>
        </p:spPr>
        <p:txBody>
          <a:bodyPr>
            <a:normAutofit fontScale="100000" lnSpcReduction="0"/>
          </a:bodyPr>
          <a:lstStyle/>
          <a:p>
            <a:pPr defTabSz="320039">
              <a:defRPr sz="4200"/>
            </a:pPr>
            <a:r>
              <a:t>Lecture 5:</a:t>
            </a:r>
          </a:p>
          <a:p>
            <a:pPr defTabSz="320039">
              <a:defRPr sz="4200"/>
            </a:pPr>
            <a:r>
              <a:t>2.1. Economic Growth’s Absence in the Malthusian Agrarian Age</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52043">
              <a:spcBef>
                <a:spcPts val="900"/>
              </a:spcBef>
              <a:buSzTx/>
              <a:buFontTx/>
              <a:buNone/>
              <a:defRPr b="1" sz="2772">
                <a:latin typeface="+mj-lt"/>
                <a:ea typeface="+mj-ea"/>
                <a:cs typeface="+mj-cs"/>
                <a:sym typeface="Helvetica"/>
              </a:defRPr>
            </a:pPr>
          </a:p>
          <a:p>
            <a:pPr marL="0" indent="0" algn="ctr" defTabSz="352043">
              <a:spcBef>
                <a:spcPts val="900"/>
              </a:spcBef>
              <a:buSzTx/>
              <a:buFontTx/>
              <a:buNone/>
              <a:defRPr b="1" sz="2772">
                <a:latin typeface="+mj-lt"/>
                <a:ea typeface="+mj-ea"/>
                <a:cs typeface="+mj-cs"/>
                <a:sym typeface="Helvetica"/>
              </a:defRPr>
            </a:pPr>
            <a:r>
              <a:t>Brad DeLong</a:t>
            </a:r>
          </a:p>
          <a:p>
            <a:pPr marL="0" indent="0" algn="ctr" defTabSz="352043">
              <a:spcBef>
                <a:spcPts val="900"/>
              </a:spcBef>
              <a:buSzTx/>
              <a:buFontTx/>
              <a:buNone/>
              <a:defRPr sz="1848">
                <a:latin typeface="+mj-lt"/>
                <a:ea typeface="+mj-ea"/>
                <a:cs typeface="+mj-cs"/>
                <a:sym typeface="Helvetica"/>
              </a:defRPr>
            </a:pPr>
            <a:r>
              <a:t>Department of Economics and Blum Center, U.C. Berkeley; WCEG; and NBER</a:t>
            </a:r>
          </a:p>
          <a:p>
            <a:pPr marL="0" indent="0" algn="ctr" defTabSz="352043">
              <a:spcBef>
                <a:spcPts val="900"/>
              </a:spcBef>
              <a:buSzTx/>
              <a:buFontTx/>
              <a:buNone/>
              <a:defRPr sz="1848">
                <a:latin typeface="+mj-lt"/>
                <a:ea typeface="+mj-ea"/>
                <a:cs typeface="+mj-cs"/>
                <a:sym typeface="Helvetica"/>
              </a:defRPr>
            </a:pPr>
            <a:r>
              <a:t>last revised: 2020-01-12</a:t>
            </a:r>
          </a:p>
          <a:p>
            <a:pPr marL="0" indent="0" algn="ctr" defTabSz="352043">
              <a:spcBef>
                <a:spcPts val="900"/>
              </a:spcBef>
              <a:buSzTx/>
              <a:buFontTx/>
              <a:buNone/>
              <a:defRPr sz="1848">
                <a:latin typeface="+mj-lt"/>
                <a:ea typeface="+mj-ea"/>
                <a:cs typeface="+mj-cs"/>
                <a:sym typeface="Helvetica"/>
              </a:defRPr>
            </a:pPr>
            <a:r>
              <a:t>for presentation: 2020-02-06</a:t>
            </a:r>
          </a:p>
          <a:p>
            <a:pPr marL="0" indent="0" algn="ctr" defTabSz="352043">
              <a:spcBef>
                <a:spcPts val="900"/>
              </a:spcBef>
              <a:buSzTx/>
              <a:buFontTx/>
              <a:buNone/>
              <a:defRPr sz="1848">
                <a:latin typeface="+mj-lt"/>
                <a:ea typeface="+mj-ea"/>
                <a:cs typeface="+mj-cs"/>
                <a:sym typeface="Helvetica"/>
              </a:defRPr>
            </a:pPr>
          </a:p>
          <a:p>
            <a:pPr marL="0" indent="0" algn="ctr" defTabSz="352043">
              <a:spcBef>
                <a:spcPts val="900"/>
              </a:spcBef>
              <a:buSzTx/>
              <a:buFontTx/>
              <a:buNone/>
              <a:defRPr sz="1848">
                <a:latin typeface="+mj-lt"/>
                <a:ea typeface="+mj-ea"/>
                <a:cs typeface="+mj-cs"/>
                <a:sym typeface="Helvetica"/>
              </a:defRPr>
            </a:pPr>
          </a:p>
          <a:p>
            <a:pPr marL="0" indent="0" algn="ctr" defTabSz="352043">
              <a:spcBef>
                <a:spcPts val="900"/>
              </a:spcBef>
              <a:buSzTx/>
              <a:buFontTx/>
              <a:buNone/>
              <a:defRPr sz="1232">
                <a:latin typeface="+mj-lt"/>
                <a:ea typeface="+mj-ea"/>
                <a:cs typeface="+mj-cs"/>
                <a:sym typeface="Helvetica"/>
              </a:defRPr>
            </a:pPr>
            <a:r>
              <a:t>Original course by Melissa Dell (Harvard Econ 1342), revised by Brad DeLong, research assistance by Anish Biligiri</a:t>
            </a:r>
          </a:p>
          <a:p>
            <a:pPr marL="0" indent="0" algn="ctr" defTabSz="352043">
              <a:spcBef>
                <a:spcPts val="900"/>
              </a:spcBef>
              <a:buSzTx/>
              <a:buFontTx/>
              <a:buNone/>
              <a:defRPr sz="1232">
                <a:latin typeface="+mj-lt"/>
                <a:ea typeface="+mj-ea"/>
                <a:cs typeface="+mj-cs"/>
                <a:sym typeface="Helvetica"/>
              </a:defRPr>
            </a:pPr>
          </a:p>
          <a:p>
            <a:pPr marL="0" indent="0" algn="ctr" defTabSz="352043">
              <a:spcBef>
                <a:spcPts val="900"/>
              </a:spcBef>
              <a:buSzTx/>
              <a:buFontTx/>
              <a:buNone/>
              <a:defRPr sz="1078">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https://github.com/braddelong/public-files/blob/master/econ-135-lecture-5.pptx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Is Malthus Right?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Is Malthus Right? II</a:t>
            </a:r>
          </a:p>
        </p:txBody>
      </p:sp>
      <p:sp>
        <p:nvSpPr>
          <p:cNvPr id="7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75" name="At the macro level, yes; but there are lots of interesting meso- and small-scale puzzles:…"/>
          <p:cNvSpPr txBox="1"/>
          <p:nvPr>
            <p:ph type="body" sz="half" idx="4294967295"/>
          </p:nvPr>
        </p:nvSpPr>
        <p:spPr>
          <a:xfrm>
            <a:off x="277663" y="1270000"/>
            <a:ext cx="4774862" cy="5217160"/>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At the macro level, yes; but there are lots of interesting meso- and small-scale puzzles: </a:t>
            </a:r>
          </a:p>
          <a:p>
            <a:pPr marL="134753" indent="-134753" defTabSz="256031">
              <a:spcBef>
                <a:spcPts val="600"/>
              </a:spcBef>
              <a:buFontTx/>
              <a:defRPr sz="1344">
                <a:latin typeface="Times New Roman"/>
                <a:ea typeface="Times New Roman"/>
                <a:cs typeface="Times New Roman"/>
                <a:sym typeface="Times New Roman"/>
              </a:defRPr>
            </a:pPr>
            <a:r>
              <a:t>In addition, measures of good government, such as proxies for constraints on the executive, are correlated with urbanization in this period. </a:t>
            </a:r>
          </a:p>
          <a:p>
            <a:pPr marL="134753" indent="-134753" defTabSz="256031">
              <a:spcBef>
                <a:spcPts val="600"/>
              </a:spcBef>
              <a:buFontTx/>
              <a:defRPr sz="1344">
                <a:latin typeface="Times New Roman"/>
                <a:ea typeface="Times New Roman"/>
                <a:cs typeface="Times New Roman"/>
                <a:sym typeface="Times New Roman"/>
              </a:defRPr>
            </a:pPr>
            <a:r>
              <a:t>For example, DeLong and Shleifer (1993) showed there was a strong correlation between form of government and urbanization in the pre-modern world</a:t>
            </a:r>
          </a:p>
          <a:p>
            <a:pPr lvl="1" marL="348113" indent="-134753" defTabSz="256031">
              <a:spcBef>
                <a:spcPts val="600"/>
              </a:spcBef>
              <a:buFontTx/>
              <a:buChar char="•"/>
              <a:defRPr sz="1344">
                <a:latin typeface="Times New Roman"/>
                <a:ea typeface="Times New Roman"/>
                <a:cs typeface="Times New Roman"/>
                <a:sym typeface="Times New Roman"/>
              </a:defRPr>
            </a:pPr>
            <a:r>
              <a:t>Charles Wilson (1967): </a:t>
            </a:r>
            <a:r>
              <a:rPr i="1"/>
              <a:t>Trade, Society, and the State</a:t>
            </a:r>
            <a:r>
              <a:t>: "The two areas which in 1500 represented the richest and most advanced concentrations of trade, industry and wealth were the quadrilateral formed by the Italian cities Milan, Venice, Florence and Genoa; and the strip of the Netherlands that ran from Ypres north-east past Ghent and Bruges up to Antwerp. It was not merely coincidence that these were the areas where the tradesmen of the cities had been most successful in emancipating themselves from feudal interference and in keeping at bay the newer threat of more centralized political control offered by the new monarchies. In the fleeting intervals between the storms of politics and war, men here glimpsed the material advance that was possible when tradesmen were left in peace unflattered by the attentions of strategists who regarded their activities as the sinews of war…”</a:t>
            </a:r>
          </a:p>
        </p:txBody>
      </p:sp>
      <p:pic>
        <p:nvPicPr>
          <p:cNvPr id="76" name="Image" descr="Image"/>
          <p:cNvPicPr>
            <a:picLocks noChangeAspect="1"/>
          </p:cNvPicPr>
          <p:nvPr/>
        </p:nvPicPr>
        <p:blipFill>
          <a:blip r:embed="rId2">
            <a:extLst/>
          </a:blip>
          <a:stretch>
            <a:fillRect/>
          </a:stretch>
        </p:blipFill>
        <p:spPr>
          <a:xfrm>
            <a:off x="5052524" y="1270000"/>
            <a:ext cx="3974413" cy="342788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Malthus and the Black Death"/>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solidFill>
                  <a:srgbClr val="000080"/>
                </a:solidFill>
              </a:defRPr>
            </a:lvl1pPr>
          </a:lstStyle>
          <a:p>
            <a:pPr/>
            <a:r>
              <a:t>Malthus and the Black Death</a:t>
            </a:r>
          </a:p>
        </p:txBody>
      </p:sp>
      <p:sp>
        <p:nvSpPr>
          <p:cNvPr id="7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80" name="The 1346-48 Bubonic Plague killed off about 1/3 of the population of Europe…"/>
          <p:cNvSpPr txBox="1"/>
          <p:nvPr>
            <p:ph type="body" sz="half" idx="4294967295"/>
          </p:nvPr>
        </p:nvSpPr>
        <p:spPr>
          <a:xfrm>
            <a:off x="277663" y="1270000"/>
            <a:ext cx="4025824" cy="5217160"/>
          </a:xfrm>
          <a:prstGeom prst="rect">
            <a:avLst/>
          </a:prstGeom>
        </p:spPr>
        <p:txBody>
          <a:bodyPr>
            <a:normAutofit fontScale="100000" lnSpcReduction="0"/>
          </a:bodyPr>
          <a:lstStyle/>
          <a:p>
            <a:pPr marL="0" indent="0" defTabSz="324611">
              <a:spcBef>
                <a:spcPts val="800"/>
              </a:spcBef>
              <a:buSzTx/>
              <a:buFontTx/>
              <a:buNone/>
              <a:defRPr b="1" sz="1703">
                <a:latin typeface="+mj-lt"/>
                <a:ea typeface="+mj-ea"/>
                <a:cs typeface="+mj-cs"/>
                <a:sym typeface="Helvetica"/>
              </a:defRPr>
            </a:pPr>
            <a:r>
              <a:t>The 1346-48 Bubonic Plague killed off about 1/3 of the population of Europe</a:t>
            </a:r>
          </a:p>
          <a:p>
            <a:pPr marL="170848" indent="-170848" defTabSz="324611">
              <a:spcBef>
                <a:spcPts val="800"/>
              </a:spcBef>
              <a:buFontTx/>
              <a:defRPr sz="1703">
                <a:latin typeface="Times New Roman"/>
                <a:ea typeface="Times New Roman"/>
                <a:cs typeface="Times New Roman"/>
                <a:sym typeface="Times New Roman"/>
              </a:defRPr>
            </a:pPr>
            <a:r>
              <a:t>A basic premise of the Malthusian model is that when population falls, incomes should rise. Is that true? </a:t>
            </a:r>
          </a:p>
          <a:p>
            <a:pPr marL="170848" indent="-170848" defTabSz="324611">
              <a:spcBef>
                <a:spcPts val="800"/>
              </a:spcBef>
              <a:buFontTx/>
              <a:defRPr sz="1703">
                <a:latin typeface="Times New Roman"/>
                <a:ea typeface="Times New Roman"/>
                <a:cs typeface="Times New Roman"/>
                <a:sym typeface="Times New Roman"/>
              </a:defRPr>
            </a:pPr>
            <a:r>
              <a:t>One important event used to support the Malthusian model is the Black Death. </a:t>
            </a:r>
          </a:p>
          <a:p>
            <a:pPr marL="170848" indent="-170848" defTabSz="324611">
              <a:spcBef>
                <a:spcPts val="800"/>
              </a:spcBef>
              <a:buFontTx/>
              <a:defRPr sz="1703">
                <a:latin typeface="Times New Roman"/>
                <a:ea typeface="Times New Roman"/>
                <a:cs typeface="Times New Roman"/>
                <a:sym typeface="Times New Roman"/>
              </a:defRPr>
            </a:pPr>
            <a:r>
              <a:t>As the data for Western Europe shows, after the population collapse, real wages eventually increased. However, the reality is more complex than is conveyed by the Malthusian model. </a:t>
            </a:r>
          </a:p>
          <a:p>
            <a:pPr marL="170848" indent="-170848" defTabSz="324611">
              <a:spcBef>
                <a:spcPts val="800"/>
              </a:spcBef>
              <a:buFontTx/>
              <a:defRPr sz="1703">
                <a:latin typeface="Times New Roman"/>
                <a:ea typeface="Times New Roman"/>
                <a:cs typeface="Times New Roman"/>
                <a:sym typeface="Times New Roman"/>
              </a:defRPr>
            </a:pPr>
            <a:r>
              <a:t>After the Black Death, the government of Edward III tried to stop wages from rising by passing the Statute of Labourers.</a:t>
            </a:r>
          </a:p>
          <a:p>
            <a:pPr marL="170848" indent="-170848" defTabSz="324611">
              <a:spcBef>
                <a:spcPts val="800"/>
              </a:spcBef>
              <a:buFontTx/>
              <a:defRPr sz="1703">
                <a:latin typeface="Times New Roman"/>
                <a:ea typeface="Times New Roman"/>
                <a:cs typeface="Times New Roman"/>
                <a:sym typeface="Times New Roman"/>
              </a:defRPr>
            </a:pPr>
            <a:r>
              <a:t>They were only partially able to enforce this, however, and after the Peasants Revolt of 1381, they mostly gave up. </a:t>
            </a:r>
          </a:p>
        </p:txBody>
      </p:sp>
      <p:pic>
        <p:nvPicPr>
          <p:cNvPr id="81" name="Image" descr="Image"/>
          <p:cNvPicPr>
            <a:picLocks noChangeAspect="0"/>
          </p:cNvPicPr>
          <p:nvPr/>
        </p:nvPicPr>
        <p:blipFill>
          <a:blip r:embed="rId2">
            <a:extLst/>
          </a:blip>
          <a:stretch>
            <a:fillRect/>
          </a:stretch>
        </p:blipFill>
        <p:spPr>
          <a:xfrm>
            <a:off x="4303486" y="1270000"/>
            <a:ext cx="4546678" cy="5217160"/>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 name="The Statute of Laborers"/>
          <p:cNvSpPr txBox="1"/>
          <p:nvPr>
            <p:ph type="title" idx="4294967295"/>
          </p:nvPr>
        </p:nvSpPr>
        <p:spPr>
          <a:xfrm>
            <a:off x="277663" y="-1"/>
            <a:ext cx="8572501" cy="1270001"/>
          </a:xfrm>
          <a:prstGeom prst="rect">
            <a:avLst/>
          </a:prstGeom>
        </p:spPr>
        <p:txBody>
          <a:bodyPr>
            <a:normAutofit fontScale="100000" lnSpcReduction="0"/>
          </a:bodyPr>
          <a:lstStyle>
            <a:lvl1pPr defTabSz="452627">
              <a:defRPr sz="5940">
                <a:solidFill>
                  <a:srgbClr val="008000"/>
                </a:solidFill>
              </a:defRPr>
            </a:lvl1pPr>
          </a:lstStyle>
          <a:p>
            <a:pPr/>
            <a:r>
              <a:t>The Statute of Laborers</a:t>
            </a:r>
          </a:p>
        </p:txBody>
      </p:sp>
      <p:sp>
        <p:nvSpPr>
          <p:cNvPr id="8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85" name="Rosemary Horrox ed. (1994) The Black Death, Manchester University Press:…"/>
          <p:cNvSpPr txBox="1"/>
          <p:nvPr>
            <p:ph type="body" sz="half" idx="4294967295"/>
          </p:nvPr>
        </p:nvSpPr>
        <p:spPr>
          <a:xfrm>
            <a:off x="277663" y="1270000"/>
            <a:ext cx="4025824"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Rosemary Horrox ed. (1994) </a:t>
            </a:r>
            <a:r>
              <a:rPr i="1"/>
              <a:t>The Black Death</a:t>
            </a:r>
            <a:r>
              <a:t>, Manchester University Press:</a:t>
            </a:r>
          </a:p>
          <a:p>
            <a:pPr marL="161223" indent="-161223" defTabSz="306324">
              <a:spcBef>
                <a:spcPts val="800"/>
              </a:spcBef>
              <a:buFontTx/>
              <a:defRPr sz="1608">
                <a:latin typeface="Times New Roman"/>
                <a:ea typeface="Times New Roman"/>
                <a:cs typeface="Times New Roman"/>
                <a:sym typeface="Times New Roman"/>
              </a:defRPr>
            </a:pPr>
            <a:r>
              <a:t>	Because a great part of the people and especially of the, workmen and servants has now died in that pestilence, some, seeing the straights of the masters and the scarcity of servants, are not willing to serve unless they receive excessive wages ... We, considering the grave inconveniences which might come from the lack especially of ploughmen and such labourers, have ... seen fit to ordain: that every man and woman of our kingdom of England ... shall be bound to serve him who has seen fit so to seek after him; and he shall take only the wages liveries, meed or salary which, in the places where he sought to serve, were accustomed to be paid in the twentieth year of our reign of England, or the five or six common years next preceding [1347]… </a:t>
            </a:r>
          </a:p>
        </p:txBody>
      </p:sp>
      <p:sp>
        <p:nvSpPr>
          <p:cNvPr id="86" name="“Enticement”…"/>
          <p:cNvSpPr txBox="1"/>
          <p:nvPr/>
        </p:nvSpPr>
        <p:spPr>
          <a:xfrm>
            <a:off x="4824340" y="1270000"/>
            <a:ext cx="4025824"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34340">
              <a:spcBef>
                <a:spcPts val="1100"/>
              </a:spcBef>
              <a:defRPr b="1" sz="2280">
                <a:latin typeface="+mj-lt"/>
                <a:ea typeface="+mj-ea"/>
                <a:cs typeface="+mj-cs"/>
                <a:sym typeface="Helvetica"/>
              </a:defRPr>
            </a:pPr>
            <a:r>
              <a:t>“Enticement”</a:t>
            </a:r>
          </a:p>
          <a:p>
            <a:pPr marL="228600" indent="-228600" defTabSz="434340">
              <a:spcBef>
                <a:spcPts val="1100"/>
              </a:spcBef>
              <a:buSzPct val="100000"/>
              <a:buChar char="•"/>
              <a:defRPr sz="2280">
                <a:latin typeface="Times New Roman"/>
                <a:ea typeface="Times New Roman"/>
                <a:cs typeface="Times New Roman"/>
                <a:sym typeface="Times New Roman"/>
              </a:defRPr>
            </a:pPr>
            <a:r>
              <a:t>And if a reaper or mower, or other workman or servant, of whatever standing or condition he be, who is retained in the service of any one, do depart from the said service before the end of the term agreed, without permission or reasonable cause, he shall undergo the penalty of imprisonment, and let no one ... moreover, pay or permit to be paid to any one more wages, livery, meed or salary than was customary as has been said… </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Do Real Wages Increase After Negative Population Shock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Do Real Wages Increase After Negative Population Shocks?</a:t>
            </a:r>
          </a:p>
        </p:txBody>
      </p:sp>
      <p:sp>
        <p:nvSpPr>
          <p:cNvPr id="8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90" name="Not always:…"/>
          <p:cNvSpPr txBox="1"/>
          <p:nvPr>
            <p:ph type="body" sz="half" idx="4294967295"/>
          </p:nvPr>
        </p:nvSpPr>
        <p:spPr>
          <a:xfrm>
            <a:off x="277663" y="1270000"/>
            <a:ext cx="4025824" cy="5217160"/>
          </a:xfrm>
          <a:prstGeom prst="rect">
            <a:avLst/>
          </a:prstGeom>
        </p:spPr>
        <p:txBody>
          <a:bodyPr>
            <a:normAutofit fontScale="100000" lnSpcReduction="0"/>
          </a:bodyPr>
          <a:lstStyle/>
          <a:p>
            <a:pPr marL="0" indent="0" defTabSz="406908">
              <a:spcBef>
                <a:spcPts val="1000"/>
              </a:spcBef>
              <a:buSzTx/>
              <a:buFontTx/>
              <a:buNone/>
              <a:defRPr b="1" sz="2136">
                <a:latin typeface="+mj-lt"/>
                <a:ea typeface="+mj-ea"/>
                <a:cs typeface="+mj-cs"/>
                <a:sym typeface="Helvetica"/>
              </a:defRPr>
            </a:pPr>
            <a:r>
              <a:t>Not always:</a:t>
            </a:r>
          </a:p>
          <a:p>
            <a:pPr marL="214162" indent="-214162" defTabSz="406908">
              <a:spcBef>
                <a:spcPts val="1000"/>
              </a:spcBef>
              <a:buFontTx/>
              <a:defRPr sz="2136">
                <a:latin typeface="Times New Roman"/>
                <a:ea typeface="Times New Roman"/>
                <a:cs typeface="Times New Roman"/>
                <a:sym typeface="Times New Roman"/>
              </a:defRPr>
            </a:pPr>
            <a:r>
              <a:t>After the conquest of Mexico the indigenous population fell by around 90%.</a:t>
            </a:r>
          </a:p>
          <a:p>
            <a:pPr marL="214162" indent="-214162" defTabSz="406908">
              <a:spcBef>
                <a:spcPts val="1000"/>
              </a:spcBef>
              <a:buFontTx/>
              <a:defRPr sz="2136">
                <a:latin typeface="Times New Roman"/>
                <a:ea typeface="Times New Roman"/>
                <a:cs typeface="Times New Roman"/>
                <a:sym typeface="Times New Roman"/>
              </a:defRPr>
            </a:pPr>
            <a:r>
              <a:t>This ought to have led to a huge increase in real wages, but it did not. </a:t>
            </a:r>
          </a:p>
          <a:p>
            <a:pPr marL="214162" indent="-214162" defTabSz="406908">
              <a:spcBef>
                <a:spcPts val="1000"/>
              </a:spcBef>
              <a:buFontTx/>
              <a:defRPr sz="2136">
                <a:latin typeface="Times New Roman"/>
                <a:ea typeface="Times New Roman"/>
                <a:cs typeface="Times New Roman"/>
                <a:sym typeface="Times New Roman"/>
              </a:defRPr>
            </a:pPr>
          </a:p>
          <a:p>
            <a:pPr marL="0" indent="0" defTabSz="406908">
              <a:spcBef>
                <a:spcPts val="1000"/>
              </a:spcBef>
              <a:buSzTx/>
              <a:buFontTx/>
              <a:buNone/>
              <a:defRPr b="1" sz="2136">
                <a:latin typeface="+mj-lt"/>
                <a:ea typeface="+mj-ea"/>
                <a:cs typeface="+mj-cs"/>
                <a:sym typeface="Helvetica"/>
              </a:defRPr>
            </a:pPr>
            <a:r>
              <a:t>But sometimes:</a:t>
            </a:r>
          </a:p>
          <a:p>
            <a:pPr marL="214162" indent="-214162" defTabSz="406908">
              <a:spcBef>
                <a:spcPts val="1000"/>
              </a:spcBef>
              <a:buFontTx/>
              <a:defRPr sz="2136">
                <a:latin typeface="Times New Roman"/>
                <a:ea typeface="Times New Roman"/>
                <a:cs typeface="Times New Roman"/>
                <a:sym typeface="Times New Roman"/>
              </a:defRPr>
            </a:pPr>
            <a:r>
              <a:t>After the Great Potato Famine in Ireland between 1846 and 1849, when probably 20% of the population died or left, real wages increased substantially afterwards </a:t>
            </a:r>
          </a:p>
        </p:txBody>
      </p:sp>
      <p:pic>
        <p:nvPicPr>
          <p:cNvPr id="91" name="Image" descr="Image"/>
          <p:cNvPicPr>
            <a:picLocks noChangeAspect="0"/>
          </p:cNvPicPr>
          <p:nvPr/>
        </p:nvPicPr>
        <p:blipFill>
          <a:blip r:embed="rId2">
            <a:extLst/>
          </a:blip>
          <a:stretch>
            <a:fillRect/>
          </a:stretch>
        </p:blipFill>
        <p:spPr>
          <a:xfrm>
            <a:off x="4303486" y="1270000"/>
            <a:ext cx="4546678" cy="2457850"/>
          </a:xfrm>
          <a:prstGeom prst="rect">
            <a:avLst/>
          </a:prstGeom>
          <a:ln w="12700">
            <a:miter lim="400000"/>
          </a:ln>
        </p:spPr>
      </p:pic>
      <p:pic>
        <p:nvPicPr>
          <p:cNvPr id="92" name="Image" descr="Image"/>
          <p:cNvPicPr>
            <a:picLocks noChangeAspect="0"/>
          </p:cNvPicPr>
          <p:nvPr/>
        </p:nvPicPr>
        <p:blipFill>
          <a:blip r:embed="rId3">
            <a:extLst/>
          </a:blip>
          <a:stretch>
            <a:fillRect/>
          </a:stretch>
        </p:blipFill>
        <p:spPr>
          <a:xfrm>
            <a:off x="4303486" y="3922330"/>
            <a:ext cx="4546678" cy="2564830"/>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Why Didn’t Real Wages Rise in Post-Conquest Mexico?"/>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Why Didn’t Real Wages Rise in Post-Conquest Mexico?</a:t>
            </a:r>
          </a:p>
        </p:txBody>
      </p:sp>
      <p:sp>
        <p:nvSpPr>
          <p:cNvPr id="95"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96" name="“Institutions”:…"/>
          <p:cNvSpPr txBox="1"/>
          <p:nvPr>
            <p:ph type="body" sz="half" idx="4294967295"/>
          </p:nvPr>
        </p:nvSpPr>
        <p:spPr>
          <a:xfrm>
            <a:off x="277663" y="1270000"/>
            <a:ext cx="4025824"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“Institutions”:</a:t>
            </a:r>
          </a:p>
          <a:p>
            <a:pPr marL="161223" indent="-161223" defTabSz="306324">
              <a:spcBef>
                <a:spcPts val="800"/>
              </a:spcBef>
              <a:buFontTx/>
              <a:defRPr sz="1608">
                <a:latin typeface="Times New Roman"/>
                <a:ea typeface="Times New Roman"/>
                <a:cs typeface="Times New Roman"/>
                <a:sym typeface="Times New Roman"/>
              </a:defRPr>
            </a:pPr>
            <a:r>
              <a:t>Data are from the </a:t>
            </a:r>
            <a:r>
              <a:rPr i="1"/>
              <a:t>Repartimiento</a:t>
            </a:r>
            <a:r>
              <a:t>, which was a system of central labor allocation. Spaniards who wanted labor had to petition the Viceroy who would allocate Amerindian workers and determine the nominal wage they would be paid. There are also data from labor contracts in textile </a:t>
            </a:r>
            <a:r>
              <a:rPr i="1"/>
              <a:t>obrajes</a:t>
            </a:r>
            <a:r>
              <a:t>. </a:t>
            </a:r>
          </a:p>
          <a:p>
            <a:pPr marL="161223" indent="-161223" defTabSz="306324">
              <a:spcBef>
                <a:spcPts val="800"/>
              </a:spcBef>
              <a:buFontTx/>
              <a:defRPr sz="1608">
                <a:latin typeface="Times New Roman"/>
                <a:ea typeface="Times New Roman"/>
                <a:cs typeface="Times New Roman"/>
                <a:sym typeface="Times New Roman"/>
              </a:defRPr>
            </a:pPr>
            <a:r>
              <a:t>In both cases, coercion was used to repress wages and at least in the case of the </a:t>
            </a:r>
            <a:r>
              <a:rPr i="1"/>
              <a:t>repartimiento</a:t>
            </a:r>
            <a:r>
              <a:t>, the centralized nature of the system possibly stopped the type of ‘enticement’ which undermined the intent of the Statute of Labourers in England. </a:t>
            </a:r>
          </a:p>
          <a:p>
            <a:pPr marL="161223" indent="-161223" defTabSz="306324">
              <a:spcBef>
                <a:spcPts val="800"/>
              </a:spcBef>
              <a:buFontTx/>
              <a:defRPr sz="1608">
                <a:latin typeface="Times New Roman"/>
                <a:ea typeface="Times New Roman"/>
                <a:cs typeface="Times New Roman"/>
                <a:sym typeface="Times New Roman"/>
              </a:defRPr>
            </a:pPr>
            <a:r>
              <a:t>Meanwhile in South America, a massive forced labor system called the </a:t>
            </a:r>
            <a:r>
              <a:rPr i="1"/>
              <a:t>mita</a:t>
            </a:r>
            <a:r>
              <a:t> system was instituted. </a:t>
            </a:r>
          </a:p>
          <a:p>
            <a:pPr marL="161223" indent="-161223" defTabSz="306324">
              <a:spcBef>
                <a:spcPts val="800"/>
              </a:spcBef>
              <a:buFontTx/>
              <a:defRPr sz="1608">
                <a:latin typeface="Times New Roman"/>
                <a:ea typeface="Times New Roman"/>
                <a:cs typeface="Times New Roman"/>
                <a:sym typeface="Times New Roman"/>
              </a:defRPr>
            </a:pPr>
            <a:r>
              <a:t> The relative advantage of the Spanish state was higher than that of the English state in the 14th century. </a:t>
            </a:r>
          </a:p>
        </p:txBody>
      </p:sp>
      <p:pic>
        <p:nvPicPr>
          <p:cNvPr id="97" name="Image" descr="Image"/>
          <p:cNvPicPr>
            <a:picLocks noChangeAspect="0"/>
          </p:cNvPicPr>
          <p:nvPr/>
        </p:nvPicPr>
        <p:blipFill>
          <a:blip r:embed="rId2">
            <a:extLst/>
          </a:blip>
          <a:stretch>
            <a:fillRect/>
          </a:stretch>
        </p:blipFill>
        <p:spPr>
          <a:xfrm>
            <a:off x="4303486" y="1270000"/>
            <a:ext cx="4546678" cy="2800772"/>
          </a:xfrm>
          <a:prstGeom prst="rect">
            <a:avLst/>
          </a:prstGeom>
          <a:ln w="12700">
            <a:miter lim="400000"/>
          </a:ln>
        </p:spPr>
      </p:pic>
      <p:pic>
        <p:nvPicPr>
          <p:cNvPr id="98" name="Image" descr="Image"/>
          <p:cNvPicPr>
            <a:picLocks noChangeAspect="0"/>
          </p:cNvPicPr>
          <p:nvPr/>
        </p:nvPicPr>
        <p:blipFill>
          <a:blip r:embed="rId3">
            <a:extLst/>
          </a:blip>
          <a:stretch>
            <a:fillRect/>
          </a:stretch>
        </p:blipFill>
        <p:spPr>
          <a:xfrm>
            <a:off x="4303486" y="4370741"/>
            <a:ext cx="4546678" cy="2116419"/>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Feudal Power and Lordly Competition in England After the Black Death"/>
          <p:cNvSpPr txBox="1"/>
          <p:nvPr>
            <p:ph type="title" idx="4294967295"/>
          </p:nvPr>
        </p:nvSpPr>
        <p:spPr>
          <a:xfrm>
            <a:off x="277663" y="-1"/>
            <a:ext cx="8572501" cy="1270001"/>
          </a:xfrm>
          <a:prstGeom prst="rect">
            <a:avLst/>
          </a:prstGeom>
        </p:spPr>
        <p:txBody>
          <a:bodyPr>
            <a:normAutofit fontScale="100000" lnSpcReduction="0"/>
          </a:bodyPr>
          <a:lstStyle>
            <a:lvl1pPr defTabSz="278892">
              <a:defRPr sz="3660">
                <a:solidFill>
                  <a:srgbClr val="000080"/>
                </a:solidFill>
              </a:defRPr>
            </a:lvl1pPr>
          </a:lstStyle>
          <a:p>
            <a:pPr/>
            <a:r>
              <a:t>Feudal Power and Lordly Competition in England After the Black Death</a:t>
            </a:r>
          </a:p>
        </p:txBody>
      </p:sp>
      <p:sp>
        <p:nvSpPr>
          <p:cNvPr id="101"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02" name="What kept English lords from being able to keep a lid on wages post-1348?…"/>
          <p:cNvSpPr txBox="1"/>
          <p:nvPr>
            <p:ph type="body" sz="half" idx="4294967295"/>
          </p:nvPr>
        </p:nvSpPr>
        <p:spPr>
          <a:xfrm>
            <a:off x="277663" y="1270000"/>
            <a:ext cx="3685522" cy="5217160"/>
          </a:xfrm>
          <a:prstGeom prst="rect">
            <a:avLst/>
          </a:prstGeom>
        </p:spPr>
        <p:txBody>
          <a:bodyPr>
            <a:normAutofit fontScale="100000" lnSpcReduction="0"/>
          </a:bodyPr>
          <a:lstStyle/>
          <a:p>
            <a:pPr marL="0" indent="0" defTabSz="224027">
              <a:spcBef>
                <a:spcPts val="500"/>
              </a:spcBef>
              <a:buSzTx/>
              <a:buFontTx/>
              <a:buNone/>
              <a:defRPr b="1" sz="1176">
                <a:latin typeface="+mj-lt"/>
                <a:ea typeface="+mj-ea"/>
                <a:cs typeface="+mj-cs"/>
                <a:sym typeface="Helvetica"/>
              </a:defRPr>
            </a:pPr>
            <a:r>
              <a:t>What kept English lords from being able to keep a lid on wages post-1348?</a:t>
            </a:r>
          </a:p>
          <a:p>
            <a:pPr marL="117909" indent="-117909" defTabSz="224027">
              <a:spcBef>
                <a:spcPts val="500"/>
              </a:spcBef>
              <a:buFontTx/>
              <a:defRPr sz="1176">
                <a:latin typeface="Times New Roman"/>
                <a:ea typeface="Times New Roman"/>
                <a:cs typeface="Times New Roman"/>
                <a:sym typeface="Times New Roman"/>
              </a:defRPr>
            </a:pPr>
            <a:r>
              <a:t>What was it that allowed the Spanish settlers in Mexico to keep wages so low, when in England after the Black Death the state had been incapable of enforcing the Statue of Laborers and stopping wages from rising?</a:t>
            </a:r>
          </a:p>
          <a:p>
            <a:pPr marL="117909" indent="-117909" defTabSz="224027">
              <a:spcBef>
                <a:spcPts val="500"/>
              </a:spcBef>
              <a:buFontTx/>
              <a:defRPr sz="1176">
                <a:latin typeface="Times New Roman"/>
                <a:ea typeface="Times New Roman"/>
                <a:cs typeface="Times New Roman"/>
                <a:sym typeface="Times New Roman"/>
              </a:defRPr>
            </a:pPr>
            <a:r>
              <a:t>The economic historian Bruce Campbell has proposed that this may have been because of the differential organization of landholdings in Britain, which increased competition between landowners for workers after the Black Death. </a:t>
            </a:r>
          </a:p>
          <a:p>
            <a:pPr marL="117909" indent="-117909" defTabSz="224027">
              <a:spcBef>
                <a:spcPts val="500"/>
              </a:spcBef>
              <a:buFontTx/>
              <a:defRPr sz="1176">
                <a:latin typeface="Times New Roman"/>
                <a:ea typeface="Times New Roman"/>
                <a:cs typeface="Times New Roman"/>
                <a:sym typeface="Times New Roman"/>
              </a:defRPr>
            </a:pPr>
            <a:r>
              <a:t>After invading England, William the Conqueror rewarded his army by providing them with feudal landholdings. </a:t>
            </a:r>
          </a:p>
          <a:p>
            <a:pPr marL="117909" indent="-117909" defTabSz="224027">
              <a:spcBef>
                <a:spcPts val="500"/>
              </a:spcBef>
              <a:buFontTx/>
              <a:defRPr sz="1176">
                <a:latin typeface="Times New Roman"/>
                <a:ea typeface="Times New Roman"/>
                <a:cs typeface="Times New Roman"/>
                <a:sym typeface="Times New Roman"/>
              </a:defRPr>
            </a:pPr>
            <a:r>
              <a:t>In an effort to prevent these nobles from becoming powerful regional warlords who could challenge the king’s power, each noble received landholdings scattered across the country </a:t>
            </a:r>
          </a:p>
          <a:p>
            <a:pPr marL="117909" indent="-117909" defTabSz="224027">
              <a:spcBef>
                <a:spcPts val="500"/>
              </a:spcBef>
              <a:buFontTx/>
              <a:defRPr sz="1176">
                <a:latin typeface="Times New Roman"/>
                <a:ea typeface="Times New Roman"/>
                <a:cs typeface="Times New Roman"/>
                <a:sym typeface="Times New Roman"/>
              </a:defRPr>
            </a:pPr>
            <a:r>
              <a:t>(The exception was along the Scottish and Welsh borders), where nobles were given large plots for defensive purposes </a:t>
            </a:r>
          </a:p>
          <a:p>
            <a:pPr marL="117909" indent="-117909" defTabSz="224027">
              <a:spcBef>
                <a:spcPts val="500"/>
              </a:spcBef>
              <a:buFontTx/>
              <a:defRPr sz="1176">
                <a:latin typeface="Times New Roman"/>
                <a:ea typeface="Times New Roman"/>
                <a:cs typeface="Times New Roman"/>
                <a:sym typeface="Times New Roman"/>
              </a:defRPr>
            </a:pPr>
            <a:r>
              <a:t>This division of landholdings meant that in a given region, there were many landholders in close proximity.</a:t>
            </a:r>
          </a:p>
          <a:p>
            <a:pPr marL="117909" indent="-117909" defTabSz="224027">
              <a:spcBef>
                <a:spcPts val="500"/>
              </a:spcBef>
              <a:buFontTx/>
              <a:defRPr sz="1176">
                <a:latin typeface="Times New Roman"/>
                <a:ea typeface="Times New Roman"/>
                <a:cs typeface="Times New Roman"/>
                <a:sym typeface="Times New Roman"/>
              </a:defRPr>
            </a:pPr>
            <a:r>
              <a:t>This created intense competitive pressures for labor, particularly in the wake of the Black Death </a:t>
            </a:r>
          </a:p>
          <a:p>
            <a:pPr marL="117909" indent="-117909" defTabSz="224027">
              <a:spcBef>
                <a:spcPts val="500"/>
              </a:spcBef>
              <a:buFontTx/>
              <a:defRPr sz="1176">
                <a:latin typeface="Times New Roman"/>
                <a:ea typeface="Times New Roman"/>
                <a:cs typeface="Times New Roman"/>
                <a:sym typeface="Times New Roman"/>
              </a:defRPr>
            </a:pPr>
            <a:r>
              <a:t>This contrasts to Mexico, where conquistadors were granted vast contiguous tracks of land called encomiendas </a:t>
            </a:r>
          </a:p>
        </p:txBody>
      </p:sp>
      <p:pic>
        <p:nvPicPr>
          <p:cNvPr id="103" name="Image" descr="Image"/>
          <p:cNvPicPr>
            <a:picLocks noChangeAspect="1"/>
          </p:cNvPicPr>
          <p:nvPr/>
        </p:nvPicPr>
        <p:blipFill>
          <a:blip r:embed="rId2">
            <a:extLst/>
          </a:blip>
          <a:stretch>
            <a:fillRect/>
          </a:stretch>
        </p:blipFill>
        <p:spPr>
          <a:xfrm>
            <a:off x="3963184" y="1270000"/>
            <a:ext cx="4886980" cy="4564647"/>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Malthus: Summing Up"/>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Malthus: Summing Up</a:t>
            </a:r>
          </a:p>
        </p:txBody>
      </p:sp>
      <p:sp>
        <p:nvSpPr>
          <p:cNvPr id="10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07" name="On the broadest scale only:…"/>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16052">
              <a:spcBef>
                <a:spcPts val="1000"/>
              </a:spcBef>
              <a:buSzTx/>
              <a:buFontTx/>
              <a:buNone/>
              <a:defRPr b="1" sz="2184">
                <a:latin typeface="+mj-lt"/>
                <a:ea typeface="+mj-ea"/>
                <a:cs typeface="+mj-cs"/>
                <a:sym typeface="Helvetica"/>
              </a:defRPr>
            </a:pPr>
            <a:r>
              <a:t>On the broadest scale only:</a:t>
            </a:r>
          </a:p>
          <a:p>
            <a:pPr marL="218974" indent="-218974" defTabSz="416052">
              <a:spcBef>
                <a:spcPts val="1000"/>
              </a:spcBef>
              <a:buFontTx/>
              <a:defRPr sz="2184">
                <a:latin typeface="Times New Roman"/>
                <a:ea typeface="Times New Roman"/>
                <a:cs typeface="Times New Roman"/>
                <a:sym typeface="Times New Roman"/>
              </a:defRPr>
            </a:pPr>
            <a:r>
              <a:t>The simple Malthusian model may indeed capture some realities. </a:t>
            </a:r>
          </a:p>
          <a:p>
            <a:pPr marL="218974" indent="-218974" defTabSz="416052">
              <a:spcBef>
                <a:spcPts val="1000"/>
              </a:spcBef>
              <a:buFontTx/>
              <a:defRPr sz="2184">
                <a:latin typeface="Times New Roman"/>
                <a:ea typeface="Times New Roman"/>
                <a:cs typeface="Times New Roman"/>
                <a:sym typeface="Times New Roman"/>
              </a:defRPr>
            </a:pPr>
            <a:r>
              <a:t>If labor markets are competitive, population growth may indeed induce a decline in wages. </a:t>
            </a:r>
          </a:p>
          <a:p>
            <a:pPr marL="218974" indent="-218974" defTabSz="416052">
              <a:spcBef>
                <a:spcPts val="1000"/>
              </a:spcBef>
              <a:buFontTx/>
              <a:defRPr sz="2184">
                <a:latin typeface="Times New Roman"/>
                <a:ea typeface="Times New Roman"/>
                <a:cs typeface="Times New Roman"/>
                <a:sym typeface="Times New Roman"/>
              </a:defRPr>
            </a:pPr>
            <a:r>
              <a:t>Or if there is a fixed amount of land and few opportunities for labor intensive cultivation systems, a population increase may lead to a decline in output per worker. </a:t>
            </a:r>
          </a:p>
          <a:p>
            <a:pPr marL="218974" indent="-218974" defTabSz="416052">
              <a:spcBef>
                <a:spcPts val="1000"/>
              </a:spcBef>
              <a:buFontTx/>
              <a:defRPr sz="2184">
                <a:latin typeface="Times New Roman"/>
                <a:ea typeface="Times New Roman"/>
                <a:cs typeface="Times New Roman"/>
                <a:sym typeface="Times New Roman"/>
              </a:defRPr>
            </a:pPr>
            <a:r>
              <a:t>However, the reality is typically much more messy. </a:t>
            </a:r>
          </a:p>
          <a:p>
            <a:pPr lvl="1" marL="565684" indent="-218974" defTabSz="416052">
              <a:spcBef>
                <a:spcPts val="1000"/>
              </a:spcBef>
              <a:buFontTx/>
              <a:buChar char="•"/>
              <a:defRPr sz="2184">
                <a:latin typeface="Times New Roman"/>
                <a:ea typeface="Times New Roman"/>
                <a:cs typeface="Times New Roman"/>
                <a:sym typeface="Times New Roman"/>
              </a:defRPr>
            </a:pPr>
            <a:r>
              <a:t>How wages respond to changes in income will depend on </a:t>
            </a:r>
            <a:r>
              <a:rPr i="1"/>
              <a:t>institutions</a:t>
            </a:r>
            <a:r>
              <a:t>. </a:t>
            </a:r>
          </a:p>
          <a:p>
            <a:pPr lvl="1" marL="565684" indent="-218974" defTabSz="416052">
              <a:spcBef>
                <a:spcPts val="1000"/>
              </a:spcBef>
              <a:buFontTx/>
              <a:buChar char="•"/>
              <a:defRPr sz="2184">
                <a:latin typeface="Times New Roman"/>
                <a:ea typeface="Times New Roman"/>
                <a:cs typeface="Times New Roman"/>
                <a:sym typeface="Times New Roman"/>
              </a:defRPr>
            </a:pPr>
            <a:r>
              <a:t>Thus the overwhelming likelihood that institutional or cultural factors also shaped pre-modern growth</a:t>
            </a:r>
          </a:p>
          <a:p>
            <a:pPr lvl="1" marL="565684" indent="-218974" defTabSz="416052">
              <a:spcBef>
                <a:spcPts val="1000"/>
              </a:spcBef>
              <a:buFontTx/>
              <a:buChar char="•"/>
              <a:defRPr sz="2184">
                <a:latin typeface="Times New Roman"/>
                <a:ea typeface="Times New Roman"/>
                <a:cs typeface="Times New Roman"/>
                <a:sym typeface="Times New Roman"/>
              </a:defRPr>
            </a:pPr>
            <a:r>
              <a:t>It was not simply being dictated by the Malthusian relationship between births, deaths, and income. </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Class and Conflict at the End of the Middle Ag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Class and Conflict at the End of the Middle Ages</a:t>
            </a:r>
          </a:p>
        </p:txBody>
      </p:sp>
      <p:sp>
        <p:nvSpPr>
          <p:cNvPr id="11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11" name="What was “feudalism” and how did it end?…"/>
          <p:cNvSpPr txBox="1"/>
          <p:nvPr>
            <p:ph type="body" sz="half" idx="4294967295"/>
          </p:nvPr>
        </p:nvSpPr>
        <p:spPr>
          <a:xfrm>
            <a:off x="277663" y="1270000"/>
            <a:ext cx="6403003" cy="2582736"/>
          </a:xfrm>
          <a:prstGeom prst="rect">
            <a:avLst/>
          </a:prstGeom>
        </p:spPr>
        <p:txBody>
          <a:bodyPr>
            <a:normAutofit fontScale="100000" lnSpcReduction="0"/>
          </a:bodyPr>
          <a:lstStyle/>
          <a:p>
            <a:pPr marL="0" indent="0" defTabSz="182880">
              <a:spcBef>
                <a:spcPts val="400"/>
              </a:spcBef>
              <a:buSzTx/>
              <a:buFontTx/>
              <a:buNone/>
              <a:defRPr b="1" sz="880">
                <a:latin typeface="+mj-lt"/>
                <a:ea typeface="+mj-ea"/>
                <a:cs typeface="+mj-cs"/>
                <a:sym typeface="Helvetica"/>
              </a:defRPr>
            </a:pPr>
            <a:r>
              <a:t>What was “feudalism” and how did it end?</a:t>
            </a:r>
          </a:p>
          <a:p>
            <a:pPr marL="96252" indent="-96252" defTabSz="182880">
              <a:spcBef>
                <a:spcPts val="400"/>
              </a:spcBef>
              <a:buFontTx/>
              <a:defRPr sz="880">
                <a:latin typeface="Times New Roman"/>
                <a:ea typeface="Times New Roman"/>
                <a:cs typeface="Times New Roman"/>
                <a:sym typeface="Times New Roman"/>
              </a:defRPr>
            </a:pPr>
            <a:r>
              <a:t>Marc Bloch’s definitions:</a:t>
            </a:r>
          </a:p>
          <a:p>
            <a:pPr lvl="1" marL="248652" indent="-96252" defTabSz="182880">
              <a:spcBef>
                <a:spcPts val="400"/>
              </a:spcBef>
              <a:buFontTx/>
              <a:buChar char="•"/>
              <a:defRPr sz="880">
                <a:latin typeface="Times New Roman"/>
                <a:ea typeface="Times New Roman"/>
                <a:cs typeface="Times New Roman"/>
                <a:sym typeface="Times New Roman"/>
              </a:defRPr>
            </a:pPr>
            <a:r>
              <a:t>A subject peasantry</a:t>
            </a:r>
          </a:p>
          <a:p>
            <a:pPr lvl="1" marL="248652" indent="-96252" defTabSz="182880">
              <a:spcBef>
                <a:spcPts val="400"/>
              </a:spcBef>
              <a:buFontTx/>
              <a:buChar char="•"/>
              <a:defRPr sz="880">
                <a:latin typeface="Times New Roman"/>
                <a:ea typeface="Times New Roman"/>
                <a:cs typeface="Times New Roman"/>
                <a:sym typeface="Times New Roman"/>
              </a:defRPr>
            </a:pPr>
            <a:r>
              <a:t>Widespread use of the service tenement (i.e., the fief) instead of a salary (or of private property plus taxation and then purchase)</a:t>
            </a:r>
          </a:p>
          <a:p>
            <a:pPr lvl="1" marL="248652" indent="-96252" defTabSz="182880">
              <a:spcBef>
                <a:spcPts val="400"/>
              </a:spcBef>
              <a:buFontTx/>
              <a:buChar char="•"/>
              <a:defRPr sz="880">
                <a:latin typeface="Times New Roman"/>
                <a:ea typeface="Times New Roman"/>
                <a:cs typeface="Times New Roman"/>
                <a:sym typeface="Times New Roman"/>
              </a:defRPr>
            </a:pPr>
            <a:r>
              <a:t>The supremacy of a caste of specialized warriors</a:t>
            </a:r>
          </a:p>
          <a:p>
            <a:pPr lvl="1" marL="248652" indent="-96252" defTabSz="182880">
              <a:spcBef>
                <a:spcPts val="400"/>
              </a:spcBef>
              <a:buFontTx/>
              <a:buChar char="•"/>
              <a:defRPr sz="880">
                <a:latin typeface="Times New Roman"/>
                <a:ea typeface="Times New Roman"/>
                <a:cs typeface="Times New Roman"/>
                <a:sym typeface="Times New Roman"/>
              </a:defRPr>
            </a:pPr>
            <a:r>
              <a:t>Ties of obedience and protection which bind man to man</a:t>
            </a:r>
          </a:p>
          <a:p>
            <a:pPr lvl="1" marL="248652" indent="-96252" defTabSz="182880">
              <a:spcBef>
                <a:spcPts val="400"/>
              </a:spcBef>
              <a:buFontTx/>
              <a:buChar char="•"/>
              <a:defRPr sz="880">
                <a:latin typeface="Times New Roman"/>
                <a:ea typeface="Times New Roman"/>
                <a:cs typeface="Times New Roman"/>
                <a:sym typeface="Times New Roman"/>
              </a:defRPr>
            </a:pPr>
            <a:r>
              <a:t>Within the warrior class, these ties assume the distinctive form called vassalage</a:t>
            </a:r>
          </a:p>
          <a:p>
            <a:pPr lvl="2" marL="401052" indent="-96252" defTabSz="182880">
              <a:spcBef>
                <a:spcPts val="400"/>
              </a:spcBef>
              <a:buFontTx/>
              <a:defRPr sz="880">
                <a:latin typeface="Times New Roman"/>
                <a:ea typeface="Times New Roman"/>
                <a:cs typeface="Times New Roman"/>
                <a:sym typeface="Times New Roman"/>
              </a:defRPr>
            </a:pPr>
            <a:r>
              <a:t>Fragmentation of authority</a:t>
            </a:r>
          </a:p>
          <a:p>
            <a:pPr lvl="2" marL="401052" indent="-96252" defTabSz="182880">
              <a:spcBef>
                <a:spcPts val="400"/>
              </a:spcBef>
              <a:buFontTx/>
              <a:defRPr sz="880">
                <a:latin typeface="Times New Roman"/>
                <a:ea typeface="Times New Roman"/>
                <a:cs typeface="Times New Roman"/>
                <a:sym typeface="Times New Roman"/>
              </a:defRPr>
            </a:pPr>
            <a:r>
              <a:t>Disorder and private war</a:t>
            </a:r>
          </a:p>
          <a:p>
            <a:pPr lvl="1" marL="248652" indent="-96252" defTabSz="182880">
              <a:spcBef>
                <a:spcPts val="400"/>
              </a:spcBef>
              <a:buFontTx/>
              <a:buChar char="•"/>
              <a:defRPr sz="880">
                <a:latin typeface="Times New Roman"/>
                <a:ea typeface="Times New Roman"/>
                <a:cs typeface="Times New Roman"/>
                <a:sym typeface="Times New Roman"/>
              </a:defRPr>
            </a:pPr>
            <a:r>
              <a:t>But also, other forms of association, family, and state surviving…</a:t>
            </a:r>
          </a:p>
          <a:p>
            <a:pPr marL="96252" indent="-96252" defTabSz="182880">
              <a:spcBef>
                <a:spcPts val="400"/>
              </a:spcBef>
              <a:buFontTx/>
              <a:defRPr sz="880">
                <a:latin typeface="Times New Roman"/>
                <a:ea typeface="Times New Roman"/>
                <a:cs typeface="Times New Roman"/>
                <a:sym typeface="Times New Roman"/>
              </a:defRPr>
            </a:pPr>
            <a:r>
              <a:t>By the late Middle Ages feudalism was a stable system</a:t>
            </a:r>
          </a:p>
          <a:p>
            <a:pPr marL="96252" indent="-96252" defTabSz="182880">
              <a:spcBef>
                <a:spcPts val="400"/>
              </a:spcBef>
              <a:buFontTx/>
              <a:defRPr sz="880">
                <a:latin typeface="Times New Roman"/>
                <a:ea typeface="Times New Roman"/>
                <a:cs typeface="Times New Roman"/>
                <a:sym typeface="Times New Roman"/>
              </a:defRPr>
            </a:pPr>
            <a:r>
              <a:t>Trade and population expanded</a:t>
            </a:r>
          </a:p>
          <a:p>
            <a:pPr marL="96252" indent="-96252" defTabSz="182880">
              <a:spcBef>
                <a:spcPts val="400"/>
              </a:spcBef>
              <a:buFontTx/>
              <a:defRPr sz="880">
                <a:latin typeface="Times New Roman"/>
                <a:ea typeface="Times New Roman"/>
                <a:cs typeface="Times New Roman"/>
                <a:sym typeface="Times New Roman"/>
              </a:defRPr>
            </a:pPr>
            <a:r>
              <a:t>What data we have shows the number and size of cities increasing</a:t>
            </a:r>
          </a:p>
        </p:txBody>
      </p:sp>
      <p:pic>
        <p:nvPicPr>
          <p:cNvPr id="112" name="Image" descr="Image"/>
          <p:cNvPicPr>
            <a:picLocks noChangeAspect="1"/>
          </p:cNvPicPr>
          <p:nvPr/>
        </p:nvPicPr>
        <p:blipFill>
          <a:blip r:embed="rId2">
            <a:extLst/>
          </a:blip>
          <a:stretch>
            <a:fillRect/>
          </a:stretch>
        </p:blipFill>
        <p:spPr>
          <a:xfrm>
            <a:off x="6680665" y="1270000"/>
            <a:ext cx="2169499" cy="2582736"/>
          </a:xfrm>
          <a:prstGeom prst="rect">
            <a:avLst/>
          </a:prstGeom>
          <a:ln w="12700">
            <a:miter lim="400000"/>
          </a:ln>
        </p:spPr>
      </p:pic>
      <p:pic>
        <p:nvPicPr>
          <p:cNvPr id="113" name="Image" descr="Image"/>
          <p:cNvPicPr>
            <a:picLocks noChangeAspect="0"/>
          </p:cNvPicPr>
          <p:nvPr/>
        </p:nvPicPr>
        <p:blipFill>
          <a:blip r:embed="rId3">
            <a:extLst/>
          </a:blip>
          <a:stretch>
            <a:fillRect/>
          </a:stretch>
        </p:blipFill>
        <p:spPr>
          <a:xfrm>
            <a:off x="277663" y="3765805"/>
            <a:ext cx="2926183" cy="2721355"/>
          </a:xfrm>
          <a:prstGeom prst="rect">
            <a:avLst/>
          </a:prstGeom>
          <a:ln w="12700">
            <a:miter lim="400000"/>
          </a:ln>
        </p:spPr>
      </p:pic>
      <p:pic>
        <p:nvPicPr>
          <p:cNvPr id="114" name="Image" descr="Image"/>
          <p:cNvPicPr>
            <a:picLocks noChangeAspect="0"/>
          </p:cNvPicPr>
          <p:nvPr/>
        </p:nvPicPr>
        <p:blipFill>
          <a:blip r:embed="rId4">
            <a:extLst/>
          </a:blip>
          <a:stretch>
            <a:fillRect/>
          </a:stretch>
        </p:blipFill>
        <p:spPr>
          <a:xfrm>
            <a:off x="3203845" y="3765805"/>
            <a:ext cx="2169499" cy="2721355"/>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The Black Death and the Collapse of the FMP"/>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The Black Death and the Collapse of the FMP</a:t>
            </a:r>
          </a:p>
        </p:txBody>
      </p:sp>
      <p:sp>
        <p:nvSpPr>
          <p:cNvPr id="117"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18" name="Image" descr="Image"/>
          <p:cNvPicPr>
            <a:picLocks noChangeAspect="1"/>
          </p:cNvPicPr>
          <p:nvPr/>
        </p:nvPicPr>
        <p:blipFill>
          <a:blip r:embed="rId2">
            <a:extLst/>
          </a:blip>
          <a:stretch>
            <a:fillRect/>
          </a:stretch>
        </p:blipFill>
        <p:spPr>
          <a:xfrm>
            <a:off x="3000527" y="1270000"/>
            <a:ext cx="6143473" cy="4659231"/>
          </a:xfrm>
          <a:prstGeom prst="rect">
            <a:avLst/>
          </a:prstGeom>
          <a:ln w="12700">
            <a:miter lim="400000"/>
          </a:ln>
        </p:spPr>
      </p:pic>
      <p:sp>
        <p:nvSpPr>
          <p:cNvPr id="119" name="The Black Death in Florence: Giovanni Boccaccio:…"/>
          <p:cNvSpPr txBox="1"/>
          <p:nvPr/>
        </p:nvSpPr>
        <p:spPr>
          <a:xfrm>
            <a:off x="277663" y="1270000"/>
            <a:ext cx="2779029"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56031">
              <a:spcBef>
                <a:spcPts val="600"/>
              </a:spcBef>
              <a:defRPr b="1" sz="1232">
                <a:latin typeface="+mj-lt"/>
                <a:ea typeface="+mj-ea"/>
                <a:cs typeface="+mj-cs"/>
                <a:sym typeface="Helvetica"/>
              </a:defRPr>
            </a:pPr>
            <a:r>
              <a:t>The Black Death in Florence: Giovanni Boccaccio:</a:t>
            </a:r>
          </a:p>
          <a:p>
            <a:pPr marL="134753" indent="-134753" defTabSz="256031">
              <a:spcBef>
                <a:spcPts val="600"/>
              </a:spcBef>
              <a:buSzPct val="100000"/>
              <a:buChar char="•"/>
              <a:defRPr sz="1176">
                <a:latin typeface="Times New Roman"/>
                <a:ea typeface="Times New Roman"/>
                <a:cs typeface="Times New Roman"/>
                <a:sym typeface="Times New Roman"/>
              </a:defRPr>
            </a:pPr>
            <a:r>
              <a:t>In the face of its onrush, all the wisdom and ingenuity of man were unavailing .. the plague began, in a terrifying and extraordinary manner, to make its disastrous effects apparent. </a:t>
            </a:r>
          </a:p>
          <a:p>
            <a:pPr marL="134753" indent="-134753" defTabSz="256031">
              <a:spcBef>
                <a:spcPts val="600"/>
              </a:spcBef>
              <a:buSzPct val="100000"/>
              <a:buChar char="•"/>
              <a:defRPr sz="1176">
                <a:latin typeface="Times New Roman"/>
                <a:ea typeface="Times New Roman"/>
                <a:cs typeface="Times New Roman"/>
                <a:sym typeface="Times New Roman"/>
              </a:defRPr>
            </a:pPr>
            <a:r>
              <a:t>It did not take the form it had assumed in the East, where if anyone bled from the nose it was an obvious portent of certain death. On the contrary, its earliest symptom . . . was the appearance of certain swellings in the groin or armpit, some of which were egg-shaped whilst others were roughly the size of a common apple.… </a:t>
            </a:r>
          </a:p>
          <a:p>
            <a:pPr marL="134753" indent="-134753" defTabSz="256031">
              <a:spcBef>
                <a:spcPts val="600"/>
              </a:spcBef>
              <a:buSzPct val="100000"/>
              <a:buChar char="•"/>
              <a:defRPr sz="1176">
                <a:latin typeface="Times New Roman"/>
                <a:ea typeface="Times New Roman"/>
                <a:cs typeface="Times New Roman"/>
                <a:sym typeface="Times New Roman"/>
              </a:defRPr>
            </a:pPr>
            <a:r>
              <a:t>Later on the symptoms of the disease changed, and many people began to find dark blotches and bruises on their arms, thighs and other parts of their bodies ... </a:t>
            </a:r>
          </a:p>
          <a:p>
            <a:pPr marL="134753" indent="-134753" defTabSz="256031">
              <a:spcBef>
                <a:spcPts val="600"/>
              </a:spcBef>
              <a:buSzPct val="100000"/>
              <a:buChar char="•"/>
              <a:defRPr sz="1176">
                <a:latin typeface="Times New Roman"/>
                <a:ea typeface="Times New Roman"/>
                <a:cs typeface="Times New Roman"/>
                <a:sym typeface="Times New Roman"/>
              </a:defRPr>
            </a:pPr>
            <a:r>
              <a:t>Against these maladies .. all the advice of physicians and all the power of medicine were profitless and unavailing .. and in most cases death occurred within three days from the appearance of the symptoms we have described…</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The Black Death and the Collapse of the FMP"/>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The Black Death and the Collapse of the FMP</a:t>
            </a:r>
          </a:p>
        </p:txBody>
      </p:sp>
      <p:sp>
        <p:nvSpPr>
          <p:cNvPr id="122"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23" name="1/3 of Europe’s population dropped dead over 1346-8:…"/>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1/3 of Europe’s population dropped dead over 1346-8:</a:t>
            </a:r>
          </a:p>
          <a:p>
            <a:pPr marL="161223" indent="-161223" defTabSz="306324">
              <a:spcBef>
                <a:spcPts val="800"/>
              </a:spcBef>
              <a:buFontTx/>
              <a:defRPr sz="1608">
                <a:latin typeface="Times New Roman"/>
                <a:ea typeface="Times New Roman"/>
                <a:cs typeface="Times New Roman"/>
                <a:sym typeface="Times New Roman"/>
              </a:defRPr>
            </a:pPr>
            <a:r>
              <a:t>Some time around the middle of 1346 the bubonic plague reached the city of Tana at the mouth of the River Don on the Black Sea. It traveled from China brought by traders along the Silk Road. </a:t>
            </a:r>
          </a:p>
          <a:p>
            <a:pPr marL="161223" indent="-161223" defTabSz="306324">
              <a:spcBef>
                <a:spcPts val="800"/>
              </a:spcBef>
              <a:buFontTx/>
              <a:defRPr sz="1608">
                <a:latin typeface="Times New Roman"/>
                <a:ea typeface="Times New Roman"/>
                <a:cs typeface="Times New Roman"/>
                <a:sym typeface="Times New Roman"/>
              </a:defRPr>
            </a:pPr>
            <a:r>
              <a:t> The plague was transmitted by fleas that lived on rats.</a:t>
            </a:r>
          </a:p>
          <a:p>
            <a:pPr marL="161223" indent="-161223" defTabSz="306324">
              <a:spcBef>
                <a:spcPts val="800"/>
              </a:spcBef>
              <a:buFontTx/>
              <a:defRPr sz="1608">
                <a:latin typeface="Times New Roman"/>
                <a:ea typeface="Times New Roman"/>
                <a:cs typeface="Times New Roman"/>
                <a:sym typeface="Times New Roman"/>
              </a:defRPr>
            </a:pPr>
            <a:r>
              <a:t>Tana was a port and the rats were soon spreading the fleas and devastation around the Mediterranean through Genoese ships. </a:t>
            </a:r>
          </a:p>
          <a:p>
            <a:pPr marL="161223" indent="-161223" defTabSz="306324">
              <a:spcBef>
                <a:spcPts val="800"/>
              </a:spcBef>
              <a:buFontTx/>
              <a:defRPr sz="1608">
                <a:latin typeface="Times New Roman"/>
                <a:ea typeface="Times New Roman"/>
                <a:cs typeface="Times New Roman"/>
                <a:sym typeface="Times New Roman"/>
              </a:defRPr>
            </a:pPr>
            <a:r>
              <a:t>By early 1347 it had reached Constantinople. </a:t>
            </a:r>
          </a:p>
          <a:p>
            <a:pPr marL="161223" indent="-161223" defTabSz="306324">
              <a:spcBef>
                <a:spcPts val="800"/>
              </a:spcBef>
              <a:buFontTx/>
              <a:defRPr sz="1608">
                <a:latin typeface="Times New Roman"/>
                <a:ea typeface="Times New Roman"/>
                <a:cs typeface="Times New Roman"/>
                <a:sym typeface="Times New Roman"/>
              </a:defRPr>
            </a:pPr>
            <a:r>
              <a:t>In the spring of 1348 it spread through France and North Africa and up the boot of Italy. </a:t>
            </a:r>
          </a:p>
          <a:p>
            <a:pPr marL="161223" indent="-161223" defTabSz="306324">
              <a:spcBef>
                <a:spcPts val="800"/>
              </a:spcBef>
              <a:buFontTx/>
              <a:defRPr sz="1608">
                <a:latin typeface="Times New Roman"/>
                <a:ea typeface="Times New Roman"/>
                <a:cs typeface="Times New Roman"/>
                <a:sym typeface="Times New Roman"/>
              </a:defRPr>
            </a:pPr>
            <a:r>
              <a:t>Acemoglu and Robinson argue that in Western Europe, feudalism and the Medieval Boom collapsed with the Black Death, ultimately leading to a new set of institutions that sustained economic growth. </a:t>
            </a:r>
          </a:p>
          <a:p>
            <a:pPr marL="161223" indent="-161223" defTabSz="306324">
              <a:spcBef>
                <a:spcPts val="800"/>
              </a:spcBef>
              <a:buFontTx/>
              <a:defRPr sz="1608">
                <a:latin typeface="Times New Roman"/>
                <a:ea typeface="Times New Roman"/>
                <a:cs typeface="Times New Roman"/>
                <a:sym typeface="Times New Roman"/>
              </a:defRPr>
            </a:pPr>
            <a:r>
              <a:t>The collapse of institutions in Western Europe came with a great deal of disorganization and chaos - for instance the 100 Years War between 1337 and 1453 between England and France. </a:t>
            </a:r>
          </a:p>
          <a:p>
            <a:pPr marL="161223" indent="-161223" defTabSz="306324">
              <a:spcBef>
                <a:spcPts val="800"/>
              </a:spcBef>
              <a:buFontTx/>
              <a:defRPr sz="1608">
                <a:latin typeface="Times New Roman"/>
                <a:ea typeface="Times New Roman"/>
                <a:cs typeface="Times New Roman"/>
                <a:sym typeface="Times New Roman"/>
              </a:defRPr>
            </a:pPr>
            <a:r>
              <a:t>We saw that Jongmans’ idea about the collapse of the Roman Empire was that the Antonine Plague tipped institutions in a direction that emphasized labor coercion. The Black Death did that in Eastern Europe. In Western Europe, it did not. However, a new political model needed to develop before the economic benefits of the decline of feudalism could be experienced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5. MAA:…"/>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315468">
              <a:spcBef>
                <a:spcPts val="0"/>
              </a:spcBef>
              <a:buSzTx/>
              <a:buFontTx/>
              <a:buNone/>
              <a:defRPr b="1" sz="1656">
                <a:latin typeface="+mj-lt"/>
                <a:ea typeface="+mj-ea"/>
                <a:cs typeface="+mj-cs"/>
                <a:sym typeface="Helvetica"/>
              </a:defRPr>
            </a:pPr>
            <a:r>
              <a:t>5. MAA:</a:t>
            </a:r>
          </a:p>
          <a:p>
            <a:pPr marL="166035" indent="-166035"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 </a:t>
            </a:r>
            <a:r>
              <a:t>Jared Diamond</a:t>
            </a:r>
            <a:r>
              <a:rPr b="1"/>
              <a:t> </a:t>
            </a:r>
            <a:r>
              <a:t>(1997): </a:t>
            </a:r>
            <a:r>
              <a:rPr i="1"/>
              <a:t>The Worst Mistake in the History of the Human Race</a:t>
            </a:r>
            <a:r>
              <a:rPr b="1"/>
              <a:t> </a:t>
            </a:r>
            <a:r>
              <a:t>&lt;</a:t>
            </a:r>
            <a:r>
              <a:rPr u="sng">
                <a:solidFill>
                  <a:srgbClr val="0000FF"/>
                </a:solidFill>
                <a:uFill>
                  <a:solidFill>
                    <a:srgbClr val="0000FF"/>
                  </a:solidFill>
                </a:uFill>
                <a:hlinkClick r:id="rId2" invalidUrl="" action="" tgtFrame="" tooltip="" history="1" highlightClick="0" endSnd="0"/>
              </a:rPr>
              <a:t>https://www.discovermagazine.com/planet-earth/the-worst-mistake-in-the-history-of-the-human-race</a:t>
            </a:r>
            <a:r>
              <a:t>&gt;</a:t>
            </a:r>
          </a:p>
          <a:p>
            <a:pPr marL="166035" indent="-166035"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a:t>
            </a:r>
            <a:r>
              <a:rPr>
                <a:latin typeface="+mj-lt"/>
                <a:ea typeface="+mj-ea"/>
                <a:cs typeface="+mj-cs"/>
                <a:sym typeface="Helvetica"/>
              </a:rPr>
              <a:t> </a:t>
            </a:r>
            <a:r>
              <a:rPr i="1"/>
              <a:t>The Man Who Saw the Deep (Gilgamesh)</a:t>
            </a:r>
            <a:r>
              <a:t>, selections &lt;</a:t>
            </a:r>
            <a:r>
              <a:rPr u="sng">
                <a:solidFill>
                  <a:srgbClr val="0000FF"/>
                </a:solidFill>
                <a:uFill>
                  <a:solidFill>
                    <a:srgbClr val="0000FF"/>
                  </a:solidFill>
                </a:uFill>
                <a:hlinkClick r:id="rId3" invalidUrl="" action="" tgtFrame="" tooltip="" history="1" highlightClick="0" endSnd="0"/>
              </a:rPr>
              <a:t>https://delong.typepad.com/files/gilgamesh-selections.pdf</a:t>
            </a:r>
            <a:r>
              <a:t>&gt;</a:t>
            </a:r>
          </a:p>
          <a:p>
            <a:pPr marL="166035" indent="-166035"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Slides</a:t>
            </a:r>
            <a:r>
              <a:rPr>
                <a:latin typeface="+mj-lt"/>
                <a:ea typeface="+mj-ea"/>
                <a:cs typeface="+mj-cs"/>
                <a:sym typeface="Helvetica"/>
              </a:rPr>
              <a:t>:</a:t>
            </a:r>
            <a:r>
              <a:t> &lt;</a:t>
            </a:r>
            <a:r>
              <a:rPr u="sng">
                <a:solidFill>
                  <a:srgbClr val="0000FF"/>
                </a:solidFill>
                <a:uFill>
                  <a:solidFill>
                    <a:srgbClr val="0000FF"/>
                  </a:solidFill>
                </a:uFill>
                <a:hlinkClick r:id="rId4" invalidUrl="" action="" tgtFrame="" tooltip="" history="1" highlightClick="0" endSnd="0"/>
              </a:rPr>
              <a:t>https://github.com/braddelong/public-files/blob/master/econ-135-lecture-5.pptx</a:t>
            </a:r>
            <a:r>
              <a:t>&gt;</a:t>
            </a:r>
            <a:endParaRPr b="1"/>
          </a:p>
          <a:p>
            <a:pPr marL="166035" indent="-166035"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Assignment:</a:t>
            </a:r>
            <a:r>
              <a:t> Malthusian economies paper &lt;</a:t>
            </a:r>
            <a:r>
              <a:rPr u="sng">
                <a:solidFill>
                  <a:srgbClr val="0000FF"/>
                </a:solidFill>
                <a:uFill>
                  <a:solidFill>
                    <a:srgbClr val="0000FF"/>
                  </a:solidFill>
                </a:uFill>
                <a:hlinkClick r:id="rId5" invalidUrl="" action="" tgtFrame="" tooltip="" history="1" highlightClick="0" endSnd="0"/>
              </a:rPr>
              <a:t>https://bcourses.berkeley.edu/courses/1487685/assignments/8065917</a:t>
            </a:r>
            <a:r>
              <a:t>&gt;</a:t>
            </a:r>
          </a:p>
          <a:p>
            <a:pPr marL="0" indent="0" defTabSz="315468">
              <a:spcBef>
                <a:spcPts val="0"/>
              </a:spcBef>
              <a:buSzTx/>
              <a:buFontTx/>
              <a:buNone/>
              <a:defRPr sz="1656">
                <a:latin typeface="Times New Roman"/>
                <a:ea typeface="Times New Roman"/>
                <a:cs typeface="Times New Roman"/>
                <a:sym typeface="Times New Roman"/>
              </a:defRPr>
            </a:pPr>
          </a:p>
          <a:p>
            <a:pPr marL="0" indent="0" defTabSz="315468">
              <a:spcBef>
                <a:spcPts val="0"/>
              </a:spcBef>
              <a:buSzTx/>
              <a:buFontTx/>
              <a:buNone/>
              <a:defRPr b="1" sz="1656">
                <a:latin typeface="+mj-lt"/>
                <a:ea typeface="+mj-ea"/>
                <a:cs typeface="+mj-cs"/>
                <a:sym typeface="Helvetica"/>
              </a:defRPr>
            </a:pPr>
            <a:r>
              <a:t>6. Civilizational "Efflorescences" and Imperial Declines:</a:t>
            </a:r>
            <a:endParaRPr b="0"/>
          </a:p>
          <a:p>
            <a:pPr marL="138363" indent="-138363"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a:t>
            </a:r>
            <a:r>
              <a:t>: Willem M. Jongman (2007): </a:t>
            </a:r>
            <a:r>
              <a:rPr i="1"/>
              <a:t>Gibbon was Right: The Decline and Fall of the Roman Economy</a:t>
            </a:r>
            <a:r>
              <a:t> &lt;</a:t>
            </a:r>
            <a:r>
              <a:rPr u="sng">
                <a:solidFill>
                  <a:srgbClr val="0000FF"/>
                </a:solidFill>
                <a:uFill>
                  <a:solidFill>
                    <a:srgbClr val="0000FF"/>
                  </a:solidFill>
                </a:uFill>
                <a:hlinkClick r:id="rId6" invalidUrl="" action="" tgtFrame="" tooltip="" history="1" highlightClick="0" endSnd="0"/>
              </a:rPr>
              <a:t>https://delong.typepad.com/jongman-gibbon-was-right.pdf</a:t>
            </a:r>
            <a:r>
              <a:t>&gt;</a:t>
            </a:r>
          </a:p>
          <a:p>
            <a:pPr marL="138363" indent="-138363"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a:t>
            </a:r>
            <a:r>
              <a:t>: Peter Temin:</a:t>
            </a:r>
            <a:r>
              <a:rPr i="1"/>
              <a:t> The Roman Market Economy</a:t>
            </a:r>
            <a:r>
              <a:t>, Roman Growth &lt;</a:t>
            </a:r>
            <a:r>
              <a:rPr u="sng">
                <a:solidFill>
                  <a:srgbClr val="0000FF"/>
                </a:solidFill>
                <a:uFill>
                  <a:solidFill>
                    <a:srgbClr val="0000FF"/>
                  </a:solidFill>
                </a:uFill>
                <a:hlinkClick r:id="rId7" invalidUrl="" action="" tgtFrame="" tooltip="" history="1" highlightClick="0" endSnd="0"/>
              </a:rPr>
              <a:t>https://delong.typepad.com/files/temin-roman-growth.pdf</a:t>
            </a:r>
            <a:r>
              <a:t>&gt;</a:t>
            </a:r>
          </a:p>
          <a:p>
            <a:pPr marL="138363" indent="-138363"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Finish</a:t>
            </a:r>
            <a:r>
              <a:t>: Assignment 4: Malthusian economies paper; due Feb 12</a:t>
            </a:r>
          </a:p>
          <a:p>
            <a:pPr marL="0" indent="0" defTabSz="315468">
              <a:spcBef>
                <a:spcPts val="0"/>
              </a:spcBef>
              <a:buSzTx/>
              <a:buFontTx/>
              <a:buNone/>
              <a:defRPr sz="1656">
                <a:latin typeface="Times New Roman"/>
                <a:ea typeface="Times New Roman"/>
                <a:cs typeface="Times New Roman"/>
                <a:sym typeface="Times New Roman"/>
              </a:defRPr>
            </a:pPr>
          </a:p>
          <a:p>
            <a:pPr marL="0" indent="0" defTabSz="315468">
              <a:spcBef>
                <a:spcPts val="0"/>
              </a:spcBef>
              <a:buSzTx/>
              <a:buFontTx/>
              <a:buNone/>
              <a:defRPr b="1" sz="1656">
                <a:latin typeface="+mj-lt"/>
                <a:ea typeface="+mj-ea"/>
                <a:cs typeface="+mj-cs"/>
                <a:sym typeface="Helvetica"/>
              </a:defRPr>
            </a:pPr>
            <a:r>
              <a:t>7. Why Was Pre-Industrial Progress so Slow on Average?:</a:t>
            </a:r>
          </a:p>
          <a:p>
            <a:pPr marL="138363" indent="-138363"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a:t>
            </a:r>
            <a:r>
              <a:t> Josh Ober (2019): Agamemnon's Cluelessness, selections &lt;</a:t>
            </a:r>
            <a:r>
              <a:rPr u="sng">
                <a:solidFill>
                  <a:srgbClr val="0000FF"/>
                </a:solidFill>
                <a:uFill>
                  <a:solidFill>
                    <a:srgbClr val="0000FF"/>
                  </a:solidFill>
                </a:uFill>
                <a:hlinkClick r:id="rId8" invalidUrl="" action="" tgtFrame="" tooltip="" history="1" highlightClick="0" endSnd="0"/>
              </a:rPr>
              <a:t>https://delong.typepad.com/files/ober-agamemnon-selections.pdf</a:t>
            </a:r>
            <a:r>
              <a:t>&gt;</a:t>
            </a:r>
          </a:p>
          <a:p>
            <a:pPr marL="138363" indent="-138363"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a:t>
            </a:r>
            <a:r>
              <a:t> Moses Finley: Technical Innovation and Economic Progress in the Ancient World &lt;https://delong.typepad.com/finley-technical.pdf&gt; (Links to an external site.)</a:t>
            </a:r>
            <a:br/>
            <a:r>
              <a:rPr b="1">
                <a:latin typeface="+mj-lt"/>
                <a:ea typeface="+mj-ea"/>
                <a:cs typeface="+mj-cs"/>
                <a:sym typeface="Helvetica"/>
              </a:rPr>
              <a:t>Start:</a:t>
            </a:r>
            <a:r>
              <a:t> Assignment 5: Simulations with the Solow growth model; due Feb 19</a:t>
            </a:r>
          </a:p>
          <a:p>
            <a:pPr marL="0" indent="0" defTabSz="315468">
              <a:spcBef>
                <a:spcPts val="0"/>
              </a:spcBef>
              <a:buSzTx/>
              <a:buFontTx/>
              <a:buNone/>
              <a:defRPr sz="1656">
                <a:latin typeface="Times New Roman"/>
                <a:ea typeface="Times New Roman"/>
                <a:cs typeface="Times New Roman"/>
                <a:sym typeface="Times New Roman"/>
              </a:defRPr>
            </a:pPr>
            <a:r>
              <a:t> </a:t>
            </a:r>
          </a:p>
        </p:txBody>
      </p:sp>
      <p:sp>
        <p:nvSpPr>
          <p:cNvPr id="40" name="Roadmap for the Next Week"/>
          <p:cNvSpPr txBox="1"/>
          <p:nvPr>
            <p:ph type="title" idx="4294967295"/>
          </p:nvPr>
        </p:nvSpPr>
        <p:spPr>
          <a:xfrm>
            <a:off x="277663" y="-1"/>
            <a:ext cx="8572501" cy="1270001"/>
          </a:xfrm>
          <a:prstGeom prst="rect">
            <a:avLst/>
          </a:prstGeom>
        </p:spPr>
        <p:txBody>
          <a:bodyPr>
            <a:normAutofit fontScale="100000" lnSpcReduction="0"/>
          </a:bodyPr>
          <a:lstStyle>
            <a:lvl1pPr defTabSz="379475">
              <a:defRPr sz="4980">
                <a:latin typeface="+mj-lt"/>
                <a:ea typeface="+mj-ea"/>
                <a:cs typeface="+mj-cs"/>
                <a:sym typeface="Helvetica"/>
              </a:defRPr>
            </a:lvl1pPr>
          </a:lstStyle>
          <a:p>
            <a:pPr/>
            <a:r>
              <a:t>Roadmap for the Next Week</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Eastern Europe and the “Second Serfdo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Eastern Europe and the “Second Serfdom”</a:t>
            </a:r>
          </a:p>
        </p:txBody>
      </p:sp>
      <p:sp>
        <p:nvSpPr>
          <p:cNvPr id="12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27" name="Eastern Europe after 1348 is very different:…"/>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46888">
              <a:spcBef>
                <a:spcPts val="600"/>
              </a:spcBef>
              <a:buSzTx/>
              <a:buFontTx/>
              <a:buNone/>
              <a:defRPr b="1" sz="1296">
                <a:latin typeface="+mj-lt"/>
                <a:ea typeface="+mj-ea"/>
                <a:cs typeface="+mj-cs"/>
                <a:sym typeface="Helvetica"/>
              </a:defRPr>
            </a:pPr>
            <a:r>
              <a:t>Eastern Europe after 1348 is very different:</a:t>
            </a:r>
          </a:p>
          <a:p>
            <a:pPr marL="129941" indent="-129941" defTabSz="246888">
              <a:spcBef>
                <a:spcPts val="600"/>
              </a:spcBef>
              <a:buFontTx/>
              <a:defRPr sz="1296">
                <a:latin typeface="Times New Roman"/>
                <a:ea typeface="Times New Roman"/>
                <a:cs typeface="Times New Roman"/>
                <a:sym typeface="Times New Roman"/>
              </a:defRPr>
            </a:pPr>
            <a:r>
              <a:t>The plague seems to have hit most of Europe, and the percentage of people killed was similar across space. </a:t>
            </a:r>
          </a:p>
          <a:p>
            <a:pPr marL="129941" indent="-129941" defTabSz="246888">
              <a:spcBef>
                <a:spcPts val="600"/>
              </a:spcBef>
              <a:buFontTx/>
              <a:defRPr sz="1296">
                <a:latin typeface="Times New Roman"/>
                <a:ea typeface="Times New Roman"/>
                <a:cs typeface="Times New Roman"/>
                <a:sym typeface="Times New Roman"/>
              </a:defRPr>
            </a:pPr>
            <a:r>
              <a:t>After the plague, landlords in Eastern Europe started to take over large tracts of land and expand their holdings, which were already larger than those in Western Europe.</a:t>
            </a:r>
          </a:p>
          <a:p>
            <a:pPr marL="129941" indent="-129941" defTabSz="246888">
              <a:spcBef>
                <a:spcPts val="600"/>
              </a:spcBef>
              <a:buFontTx/>
              <a:defRPr sz="1296">
                <a:latin typeface="Times New Roman"/>
                <a:ea typeface="Times New Roman"/>
                <a:cs typeface="Times New Roman"/>
                <a:sym typeface="Times New Roman"/>
              </a:defRPr>
            </a:pPr>
            <a:r>
              <a:t>Towns were weaker and less populous and rather than becoming freer, workers began to see their already existing freedoms encroached on: the Domar hypothesis at work.</a:t>
            </a:r>
          </a:p>
          <a:p>
            <a:pPr marL="129941" indent="-129941" defTabSz="246888">
              <a:spcBef>
                <a:spcPts val="600"/>
              </a:spcBef>
              <a:buFontTx/>
              <a:defRPr sz="1296">
                <a:latin typeface="Times New Roman"/>
                <a:ea typeface="Times New Roman"/>
                <a:cs typeface="Times New Roman"/>
                <a:sym typeface="Times New Roman"/>
              </a:defRPr>
            </a:pPr>
            <a:r>
              <a:t>This contrasts with the English case, and with Western Europe more generally.</a:t>
            </a:r>
          </a:p>
          <a:p>
            <a:pPr marL="129941" indent="-129941" defTabSz="246888">
              <a:spcBef>
                <a:spcPts val="600"/>
              </a:spcBef>
              <a:buFontTx/>
              <a:defRPr sz="1296">
                <a:latin typeface="Times New Roman"/>
                <a:ea typeface="Times New Roman"/>
                <a:cs typeface="Times New Roman"/>
                <a:sym typeface="Times New Roman"/>
              </a:defRPr>
            </a:pPr>
            <a:r>
              <a:t>This phenomenon is known as the Second Serfdom, to distinguish it from the original serfdom which had happened in the early Middle Ages. </a:t>
            </a:r>
          </a:p>
          <a:p>
            <a:pPr marL="129941" indent="-129941" defTabSz="246888">
              <a:spcBef>
                <a:spcPts val="600"/>
              </a:spcBef>
              <a:buFontTx/>
              <a:defRPr sz="1296">
                <a:latin typeface="Times New Roman"/>
                <a:ea typeface="Times New Roman"/>
                <a:cs typeface="Times New Roman"/>
                <a:sym typeface="Times New Roman"/>
              </a:defRPr>
            </a:pPr>
            <a:r>
              <a:t>The effects became especially pronounced after 1500, when Western Europe began to demand the agricultural goods which the East produced such as wheat, rye and livestock. </a:t>
            </a:r>
          </a:p>
          <a:p>
            <a:pPr marL="129941" indent="-129941" defTabSz="246888">
              <a:spcBef>
                <a:spcPts val="600"/>
              </a:spcBef>
              <a:buFontTx/>
              <a:defRPr sz="1296">
                <a:latin typeface="Times New Roman"/>
                <a:ea typeface="Times New Roman"/>
                <a:cs typeface="Times New Roman"/>
                <a:sym typeface="Times New Roman"/>
              </a:defRPr>
            </a:pPr>
            <a:r>
              <a:t>80 percent of the imports of rye into Amsterdam came east from the Elbe, Vistula and Oder river valleys. Soon half of the Netherlands’ booming trade was with Eastern Europe. </a:t>
            </a:r>
          </a:p>
          <a:p>
            <a:pPr marL="129941" indent="-129941" defTabSz="246888">
              <a:spcBef>
                <a:spcPts val="600"/>
              </a:spcBef>
              <a:buFontTx/>
              <a:defRPr sz="1296">
                <a:latin typeface="Times New Roman"/>
                <a:ea typeface="Times New Roman"/>
                <a:cs typeface="Times New Roman"/>
                <a:sym typeface="Times New Roman"/>
              </a:defRPr>
            </a:pPr>
            <a:r>
              <a:t>Eastern landlords ratcheted up their control over the labor force to expand their production.</a:t>
            </a:r>
          </a:p>
          <a:p>
            <a:pPr marL="129941" indent="-129941" defTabSz="246888">
              <a:spcBef>
                <a:spcPts val="600"/>
              </a:spcBef>
              <a:buFontTx/>
              <a:defRPr sz="1296">
                <a:latin typeface="Times New Roman"/>
                <a:ea typeface="Times New Roman"/>
                <a:cs typeface="Times New Roman"/>
                <a:sym typeface="Times New Roman"/>
              </a:defRPr>
            </a:pPr>
            <a:r>
              <a:t>The historical literature emphasizes that the Second Serfdom was distinct and more intense than the original </a:t>
            </a:r>
          </a:p>
          <a:p>
            <a:pPr marL="129941" indent="-129941" defTabSz="246888">
              <a:spcBef>
                <a:spcPts val="600"/>
              </a:spcBef>
              <a:buFontTx/>
              <a:defRPr sz="1296">
                <a:latin typeface="Times New Roman"/>
                <a:ea typeface="Times New Roman"/>
                <a:cs typeface="Times New Roman"/>
                <a:sym typeface="Times New Roman"/>
              </a:defRPr>
            </a:pPr>
            <a:r>
              <a:t>Lords increased the taxes they levied on their tenants. In Mecklenberg in Eastern Germany in 1500, peasants owed only a few days unpaid labor services a year to landowners. By 1550 this was one day a week and by 1600 three days per week. Workers’ children had to work for the lord for free for several years. </a:t>
            </a:r>
          </a:p>
          <a:p>
            <a:pPr marL="129941" indent="-129941" defTabSz="246888">
              <a:spcBef>
                <a:spcPts val="600"/>
              </a:spcBef>
              <a:buFontTx/>
              <a:defRPr sz="1296">
                <a:latin typeface="Times New Roman"/>
                <a:ea typeface="Times New Roman"/>
                <a:cs typeface="Times New Roman"/>
                <a:sym typeface="Times New Roman"/>
              </a:defRPr>
            </a:pPr>
            <a:r>
              <a:t>In Hungary, landlords legislated one day a week of unpaid labor services for each worker. In 1550 this was raised to 2 days per week. By the end of the century it was 3 days. Serfs subject to these rules made up 90% of the rural population by this time. </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Domar’s Analysis and the Second Serfdo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Domar’s Analysis and the Second Serfdom</a:t>
            </a:r>
          </a:p>
        </p:txBody>
      </p:sp>
      <p:sp>
        <p:nvSpPr>
          <p:cNvPr id="13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31" name="Image" descr="Image"/>
          <p:cNvPicPr>
            <a:picLocks noChangeAspect="1"/>
          </p:cNvPicPr>
          <p:nvPr/>
        </p:nvPicPr>
        <p:blipFill>
          <a:blip r:embed="rId2">
            <a:extLst/>
          </a:blip>
          <a:stretch>
            <a:fillRect/>
          </a:stretch>
        </p:blipFill>
        <p:spPr>
          <a:xfrm>
            <a:off x="277663" y="1270000"/>
            <a:ext cx="4396702" cy="3483677"/>
          </a:xfrm>
          <a:prstGeom prst="rect">
            <a:avLst/>
          </a:prstGeom>
          <a:ln w="12700">
            <a:miter lim="400000"/>
          </a:ln>
        </p:spPr>
      </p:pic>
      <p:pic>
        <p:nvPicPr>
          <p:cNvPr id="132" name="Image" descr="Image"/>
          <p:cNvPicPr>
            <a:picLocks noChangeAspect="1"/>
          </p:cNvPicPr>
          <p:nvPr/>
        </p:nvPicPr>
        <p:blipFill>
          <a:blip r:embed="rId3">
            <a:extLst/>
          </a:blip>
          <a:stretch>
            <a:fillRect/>
          </a:stretch>
        </p:blipFill>
        <p:spPr>
          <a:xfrm>
            <a:off x="4205261" y="1270000"/>
            <a:ext cx="4644903" cy="3483677"/>
          </a:xfrm>
          <a:prstGeom prst="rect">
            <a:avLst/>
          </a:prstGeom>
          <a:ln w="12700">
            <a:miter lim="400000"/>
          </a:ln>
        </p:spPr>
      </p:pic>
      <p:sp>
        <p:nvSpPr>
          <p:cNvPr id="133" name="Jongmans explicitly compares the decline of Rome to the Second Serfdom…"/>
          <p:cNvSpPr txBox="1"/>
          <p:nvPr>
            <p:ph type="body" sz="half" idx="4294967295"/>
          </p:nvPr>
        </p:nvSpPr>
        <p:spPr>
          <a:xfrm>
            <a:off x="277663" y="4753676"/>
            <a:ext cx="8572501" cy="1733484"/>
          </a:xfrm>
          <a:prstGeom prst="rect">
            <a:avLst/>
          </a:prstGeom>
        </p:spPr>
        <p:txBody>
          <a:bodyPr>
            <a:normAutofit fontScale="100000" lnSpcReduction="0"/>
          </a:bodyPr>
          <a:lstStyle/>
          <a:p>
            <a:pPr marL="0" indent="0" defTabSz="265175">
              <a:spcBef>
                <a:spcPts val="600"/>
              </a:spcBef>
              <a:buSzTx/>
              <a:buFontTx/>
              <a:buNone/>
              <a:defRPr b="1" sz="1392">
                <a:latin typeface="+mj-lt"/>
                <a:ea typeface="+mj-ea"/>
                <a:cs typeface="+mj-cs"/>
                <a:sym typeface="Helvetica"/>
              </a:defRPr>
            </a:pPr>
            <a:r>
              <a:t>Jongmans explicitly compares the decline of Rome to the Second Serfdom</a:t>
            </a:r>
          </a:p>
          <a:p>
            <a:pPr marL="139566" indent="-139566" defTabSz="265175">
              <a:spcBef>
                <a:spcPts val="600"/>
              </a:spcBef>
              <a:buFontTx/>
              <a:defRPr sz="1392">
                <a:latin typeface="Times New Roman"/>
                <a:ea typeface="Times New Roman"/>
                <a:cs typeface="Times New Roman"/>
                <a:sym typeface="Times New Roman"/>
              </a:defRPr>
            </a:pPr>
            <a:r>
              <a:t>His argument is that the most important potential impact of population collapse is on institutions. His argument is that the Antonine plague pushed economic institutions into a much more extractive mode and this is why the Empire collapsed. </a:t>
            </a:r>
          </a:p>
          <a:p>
            <a:pPr marL="139566" indent="-139566" defTabSz="265175">
              <a:spcBef>
                <a:spcPts val="600"/>
              </a:spcBef>
              <a:buFontTx/>
              <a:defRPr sz="1392">
                <a:latin typeface="Times New Roman"/>
                <a:ea typeface="Times New Roman"/>
                <a:cs typeface="Times New Roman"/>
                <a:sym typeface="Times New Roman"/>
              </a:defRPr>
            </a:pPr>
            <a:r>
              <a:t>This is outside the scope of the Domar model. Clearly, the model needs not just to be amended by introducing power but also the fact that when the labor market ‘power’ of workers is high this can not only avoid slavery or serfdom but can induce other institutional changes in society. </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The Emergence from the Middle Ages Begins with the Black De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The Emergence from the Middle Ages Begins with the Black Death</a:t>
            </a:r>
          </a:p>
        </p:txBody>
      </p:sp>
      <p:sp>
        <p:nvSpPr>
          <p:cNvPr id="13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37" name="Image" descr="Image"/>
          <p:cNvPicPr>
            <a:picLocks noChangeAspect="1"/>
          </p:cNvPicPr>
          <p:nvPr/>
        </p:nvPicPr>
        <p:blipFill>
          <a:blip r:embed="rId2">
            <a:extLst/>
          </a:blip>
          <a:stretch>
            <a:fillRect/>
          </a:stretch>
        </p:blipFill>
        <p:spPr>
          <a:xfrm>
            <a:off x="277663" y="1270000"/>
            <a:ext cx="7725707" cy="521716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The Manors in 1314 of Gilbert de Clare, and the Mills of England"/>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The Manors in 1314 of Gilbert de Clare, and the Mills of England</a:t>
            </a:r>
          </a:p>
        </p:txBody>
      </p:sp>
      <p:sp>
        <p:nvSpPr>
          <p:cNvPr id="14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41" name="Image" descr="Image"/>
          <p:cNvPicPr>
            <a:picLocks noChangeAspect="1"/>
          </p:cNvPicPr>
          <p:nvPr/>
        </p:nvPicPr>
        <p:blipFill>
          <a:blip r:embed="rId2">
            <a:extLst/>
          </a:blip>
          <a:stretch>
            <a:fillRect/>
          </a:stretch>
        </p:blipFill>
        <p:spPr>
          <a:xfrm>
            <a:off x="277663" y="1270000"/>
            <a:ext cx="4045338" cy="5046658"/>
          </a:xfrm>
          <a:prstGeom prst="rect">
            <a:avLst/>
          </a:prstGeom>
          <a:ln w="12700">
            <a:miter lim="400000"/>
          </a:ln>
        </p:spPr>
      </p:pic>
      <p:pic>
        <p:nvPicPr>
          <p:cNvPr id="142" name="Image" descr="Image"/>
          <p:cNvPicPr>
            <a:picLocks noChangeAspect="1"/>
          </p:cNvPicPr>
          <p:nvPr/>
        </p:nvPicPr>
        <p:blipFill>
          <a:blip r:embed="rId3">
            <a:extLst/>
          </a:blip>
          <a:stretch>
            <a:fillRect/>
          </a:stretch>
        </p:blipFill>
        <p:spPr>
          <a:xfrm>
            <a:off x="4815814" y="1270000"/>
            <a:ext cx="4034350" cy="5046658"/>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Different Starting Points and Different Plague Consequenc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Different Starting Points and Different Plague Consequences</a:t>
            </a:r>
          </a:p>
        </p:txBody>
      </p:sp>
      <p:sp>
        <p:nvSpPr>
          <p:cNvPr id="145"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46" name="Image" descr="Image"/>
          <p:cNvPicPr>
            <a:picLocks noChangeAspect="1"/>
          </p:cNvPicPr>
          <p:nvPr/>
        </p:nvPicPr>
        <p:blipFill>
          <a:blip r:embed="rId2">
            <a:extLst/>
          </a:blip>
          <a:stretch>
            <a:fillRect/>
          </a:stretch>
        </p:blipFill>
        <p:spPr>
          <a:xfrm>
            <a:off x="277663" y="1270000"/>
            <a:ext cx="3985159" cy="2495838"/>
          </a:xfrm>
          <a:prstGeom prst="rect">
            <a:avLst/>
          </a:prstGeom>
          <a:ln w="12700">
            <a:miter lim="400000"/>
          </a:ln>
        </p:spPr>
      </p:pic>
      <p:pic>
        <p:nvPicPr>
          <p:cNvPr id="147" name="Image" descr="Image"/>
          <p:cNvPicPr>
            <a:picLocks noChangeAspect="0"/>
          </p:cNvPicPr>
          <p:nvPr/>
        </p:nvPicPr>
        <p:blipFill>
          <a:blip r:embed="rId3">
            <a:extLst/>
          </a:blip>
          <a:stretch>
            <a:fillRect/>
          </a:stretch>
        </p:blipFill>
        <p:spPr>
          <a:xfrm>
            <a:off x="4262821" y="1270000"/>
            <a:ext cx="4587343" cy="2495838"/>
          </a:xfrm>
          <a:prstGeom prst="rect">
            <a:avLst/>
          </a:prstGeom>
          <a:ln w="12700">
            <a:miter lim="400000"/>
          </a:ln>
        </p:spPr>
      </p:pic>
      <p:pic>
        <p:nvPicPr>
          <p:cNvPr id="148" name="Image" descr="Image"/>
          <p:cNvPicPr>
            <a:picLocks noChangeAspect="1"/>
          </p:cNvPicPr>
          <p:nvPr/>
        </p:nvPicPr>
        <p:blipFill>
          <a:blip r:embed="rId4">
            <a:extLst/>
          </a:blip>
          <a:stretch>
            <a:fillRect/>
          </a:stretch>
        </p:blipFill>
        <p:spPr>
          <a:xfrm>
            <a:off x="277663" y="3765837"/>
            <a:ext cx="3890327" cy="2425451"/>
          </a:xfrm>
          <a:prstGeom prst="rect">
            <a:avLst/>
          </a:prstGeom>
          <a:ln w="12700">
            <a:miter lim="400000"/>
          </a:ln>
        </p:spPr>
      </p:pic>
      <p:pic>
        <p:nvPicPr>
          <p:cNvPr id="149" name="Image" descr="Image"/>
          <p:cNvPicPr>
            <a:picLocks noChangeAspect="1"/>
          </p:cNvPicPr>
          <p:nvPr/>
        </p:nvPicPr>
        <p:blipFill>
          <a:blip r:embed="rId5">
            <a:extLst/>
          </a:blip>
          <a:stretch>
            <a:fillRect/>
          </a:stretch>
        </p:blipFill>
        <p:spPr>
          <a:xfrm>
            <a:off x="4167989" y="3765837"/>
            <a:ext cx="4682175" cy="2373930"/>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We See “Commercialization” and “Demography” and “Institutions” as Drivers of “Class Power”"/>
          <p:cNvSpPr txBox="1"/>
          <p:nvPr>
            <p:ph type="title" idx="4294967295"/>
          </p:nvPr>
        </p:nvSpPr>
        <p:spPr>
          <a:xfrm>
            <a:off x="277663" y="-1"/>
            <a:ext cx="8572501" cy="1270001"/>
          </a:xfrm>
          <a:prstGeom prst="rect">
            <a:avLst/>
          </a:prstGeom>
        </p:spPr>
        <p:txBody>
          <a:bodyPr>
            <a:normAutofit fontScale="100000" lnSpcReduction="0"/>
          </a:bodyPr>
          <a:lstStyle>
            <a:lvl1pPr defTabSz="219455">
              <a:defRPr sz="2880">
                <a:solidFill>
                  <a:srgbClr val="008000"/>
                </a:solidFill>
              </a:defRPr>
            </a:lvl1pPr>
          </a:lstStyle>
          <a:p>
            <a:pPr/>
            <a:r>
              <a:t>We See “Commercialization” and “Demography” and “Institutions” as Drivers of “Class Power”</a:t>
            </a:r>
          </a:p>
        </p:txBody>
      </p:sp>
      <p:sp>
        <p:nvSpPr>
          <p:cNvPr id="152"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53" name="Image" descr="Image"/>
          <p:cNvPicPr>
            <a:picLocks noChangeAspect="1"/>
          </p:cNvPicPr>
          <p:nvPr/>
        </p:nvPicPr>
        <p:blipFill>
          <a:blip r:embed="rId2">
            <a:extLst/>
          </a:blip>
          <a:stretch>
            <a:fillRect/>
          </a:stretch>
        </p:blipFill>
        <p:spPr>
          <a:xfrm>
            <a:off x="277663" y="1114489"/>
            <a:ext cx="4334728" cy="2618530"/>
          </a:xfrm>
          <a:prstGeom prst="rect">
            <a:avLst/>
          </a:prstGeom>
          <a:ln w="12700">
            <a:miter lim="400000"/>
          </a:ln>
        </p:spPr>
      </p:pic>
      <p:pic>
        <p:nvPicPr>
          <p:cNvPr id="154" name="Image" descr="Image"/>
          <p:cNvPicPr>
            <a:picLocks noChangeAspect="1"/>
          </p:cNvPicPr>
          <p:nvPr/>
        </p:nvPicPr>
        <p:blipFill>
          <a:blip r:embed="rId3">
            <a:extLst/>
          </a:blip>
          <a:stretch>
            <a:fillRect/>
          </a:stretch>
        </p:blipFill>
        <p:spPr>
          <a:xfrm>
            <a:off x="4612390" y="1219200"/>
            <a:ext cx="4237774" cy="1851873"/>
          </a:xfrm>
          <a:prstGeom prst="rect">
            <a:avLst/>
          </a:prstGeom>
          <a:ln w="12700">
            <a:miter lim="400000"/>
          </a:ln>
        </p:spPr>
      </p:pic>
      <p:pic>
        <p:nvPicPr>
          <p:cNvPr id="155" name="Image" descr="Image"/>
          <p:cNvPicPr>
            <a:picLocks noChangeAspect="1"/>
          </p:cNvPicPr>
          <p:nvPr/>
        </p:nvPicPr>
        <p:blipFill>
          <a:blip r:embed="rId4">
            <a:extLst/>
          </a:blip>
          <a:stretch>
            <a:fillRect/>
          </a:stretch>
        </p:blipFill>
        <p:spPr>
          <a:xfrm>
            <a:off x="277663" y="3817519"/>
            <a:ext cx="4467750" cy="2669642"/>
          </a:xfrm>
          <a:prstGeom prst="rect">
            <a:avLst/>
          </a:prstGeom>
          <a:ln w="12700">
            <a:miter lim="400000"/>
          </a:ln>
        </p:spPr>
      </p:pic>
      <p:pic>
        <p:nvPicPr>
          <p:cNvPr id="156" name="Image" descr="Image"/>
          <p:cNvPicPr>
            <a:picLocks noChangeAspect="1"/>
          </p:cNvPicPr>
          <p:nvPr/>
        </p:nvPicPr>
        <p:blipFill>
          <a:blip r:embed="rId5">
            <a:extLst/>
          </a:blip>
          <a:stretch>
            <a:fillRect/>
          </a:stretch>
        </p:blipFill>
        <p:spPr>
          <a:xfrm>
            <a:off x="4745412" y="3602739"/>
            <a:ext cx="4104752" cy="2884421"/>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Brenner’s Attack on the Commercialization Model"/>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Brenner’s Attack on the Commercialization Model</a:t>
            </a:r>
          </a:p>
        </p:txBody>
      </p:sp>
      <p:sp>
        <p:nvSpPr>
          <p:cNvPr id="15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60" name="Image" descr="Image"/>
          <p:cNvPicPr>
            <a:picLocks noChangeAspect="0"/>
          </p:cNvPicPr>
          <p:nvPr/>
        </p:nvPicPr>
        <p:blipFill>
          <a:blip r:embed="rId2">
            <a:extLst/>
          </a:blip>
          <a:stretch>
            <a:fillRect/>
          </a:stretch>
        </p:blipFill>
        <p:spPr>
          <a:xfrm>
            <a:off x="1650804" y="1270000"/>
            <a:ext cx="5969982" cy="521716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The Demographic Model"/>
          <p:cNvSpPr txBox="1"/>
          <p:nvPr>
            <p:ph type="title" idx="4294967295"/>
          </p:nvPr>
        </p:nvSpPr>
        <p:spPr>
          <a:xfrm>
            <a:off x="277663" y="-1"/>
            <a:ext cx="8572501" cy="1270001"/>
          </a:xfrm>
          <a:prstGeom prst="rect">
            <a:avLst/>
          </a:prstGeom>
        </p:spPr>
        <p:txBody>
          <a:bodyPr>
            <a:normAutofit fontScale="100000" lnSpcReduction="0"/>
          </a:bodyPr>
          <a:lstStyle>
            <a:lvl1pPr defTabSz="434340">
              <a:defRPr sz="5700">
                <a:solidFill>
                  <a:srgbClr val="008000"/>
                </a:solidFill>
              </a:defRPr>
            </a:lvl1pPr>
          </a:lstStyle>
          <a:p>
            <a:pPr/>
            <a:r>
              <a:t>The Demographic Model</a:t>
            </a:r>
          </a:p>
        </p:txBody>
      </p:sp>
      <p:sp>
        <p:nvSpPr>
          <p:cNvPr id="16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64" name="Image" descr="Image"/>
          <p:cNvPicPr>
            <a:picLocks noChangeAspect="0"/>
          </p:cNvPicPr>
          <p:nvPr/>
        </p:nvPicPr>
        <p:blipFill>
          <a:blip r:embed="rId2">
            <a:extLst/>
          </a:blip>
          <a:stretch>
            <a:fillRect/>
          </a:stretch>
        </p:blipFill>
        <p:spPr>
          <a:xfrm>
            <a:off x="1429122" y="1270000"/>
            <a:ext cx="6364973" cy="5217160"/>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The Class-Conflict Model"/>
          <p:cNvSpPr txBox="1"/>
          <p:nvPr>
            <p:ph type="title" idx="4294967295"/>
          </p:nvPr>
        </p:nvSpPr>
        <p:spPr>
          <a:xfrm>
            <a:off x="277663" y="-1"/>
            <a:ext cx="8572501" cy="1270001"/>
          </a:xfrm>
          <a:prstGeom prst="rect">
            <a:avLst/>
          </a:prstGeom>
        </p:spPr>
        <p:txBody>
          <a:bodyPr>
            <a:normAutofit fontScale="100000" lnSpcReduction="0"/>
          </a:bodyPr>
          <a:lstStyle>
            <a:lvl1pPr defTabSz="425195">
              <a:defRPr sz="5580">
                <a:solidFill>
                  <a:srgbClr val="008000"/>
                </a:solidFill>
              </a:defRPr>
            </a:lvl1pPr>
          </a:lstStyle>
          <a:p>
            <a:pPr/>
            <a:r>
              <a:t>The Class-Conflict Model</a:t>
            </a:r>
          </a:p>
        </p:txBody>
      </p:sp>
      <p:sp>
        <p:nvSpPr>
          <p:cNvPr id="167"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68" name="Image" descr="Image"/>
          <p:cNvPicPr>
            <a:picLocks noChangeAspect="0"/>
          </p:cNvPicPr>
          <p:nvPr/>
        </p:nvPicPr>
        <p:blipFill>
          <a:blip r:embed="rId2">
            <a:extLst/>
          </a:blip>
          <a:stretch>
            <a:fillRect/>
          </a:stretch>
        </p:blipFill>
        <p:spPr>
          <a:xfrm>
            <a:off x="1650803" y="1270000"/>
            <a:ext cx="5969983" cy="5217160"/>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A Four-Cornered Fight"/>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 Four-Cornered Fight</a:t>
            </a:r>
          </a:p>
        </p:txBody>
      </p:sp>
      <p:sp>
        <p:nvSpPr>
          <p:cNvPr id="171" name="Kings, Lords, Commons, &amp; Peasant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70331">
              <a:spcBef>
                <a:spcPts val="900"/>
              </a:spcBef>
              <a:buSzTx/>
              <a:buFontTx/>
              <a:buNone/>
              <a:defRPr b="1" sz="1944">
                <a:latin typeface="+mj-lt"/>
                <a:ea typeface="+mj-ea"/>
                <a:cs typeface="+mj-cs"/>
                <a:sym typeface="Helvetica"/>
              </a:defRPr>
            </a:pPr>
            <a:r>
              <a:t>Kings, Lords, Commons, &amp; Peasants:</a:t>
            </a:r>
          </a:p>
          <a:p>
            <a:pPr marL="194911" indent="-194911" defTabSz="370331">
              <a:spcBef>
                <a:spcPts val="900"/>
              </a:spcBef>
              <a:buFontTx/>
              <a:defRPr sz="1944">
                <a:latin typeface="Times New Roman"/>
                <a:ea typeface="Times New Roman"/>
                <a:cs typeface="Times New Roman"/>
                <a:sym typeface="Times New Roman"/>
              </a:defRPr>
            </a:pPr>
            <a:r>
              <a:t>Class alliances, class power, and class conflict…</a:t>
            </a:r>
          </a:p>
          <a:p>
            <a:pPr marL="194911" indent="-194911" defTabSz="370331">
              <a:spcBef>
                <a:spcPts val="900"/>
              </a:spcBef>
              <a:buFontTx/>
              <a:defRPr sz="1944">
                <a:latin typeface="Times New Roman"/>
                <a:ea typeface="Times New Roman"/>
                <a:cs typeface="Times New Roman"/>
                <a:sym typeface="Times New Roman"/>
              </a:defRPr>
            </a:pPr>
            <a:r>
              <a:t>Plus ideological legitimations…</a:t>
            </a:r>
          </a:p>
          <a:p>
            <a:pPr marL="194911" indent="-194911" defTabSz="370331">
              <a:spcBef>
                <a:spcPts val="900"/>
              </a:spcBef>
              <a:buFontTx/>
              <a:defRPr sz="1944">
                <a:latin typeface="Times New Roman"/>
                <a:ea typeface="Times New Roman"/>
                <a:cs typeface="Times New Roman"/>
                <a:sym typeface="Times New Roman"/>
              </a:defRPr>
            </a:pPr>
            <a:r>
              <a:t>Friedrich Engels: “Exceptional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Junker-squires…”</a:t>
            </a:r>
          </a:p>
          <a:p>
            <a:pPr marL="194911" indent="-194911" defTabSz="370331">
              <a:spcBef>
                <a:spcPts val="900"/>
              </a:spcBef>
              <a:buFontTx/>
              <a:defRPr sz="1944">
                <a:latin typeface="Times New Roman"/>
                <a:ea typeface="Times New Roman"/>
                <a:cs typeface="Times New Roman"/>
                <a:sym typeface="Times New Roman"/>
              </a:defRPr>
            </a:pPr>
            <a:r>
              <a:t>This is not just in exceptional periods…</a:t>
            </a:r>
          </a:p>
          <a:p>
            <a:pPr marL="194911" indent="-194911" defTabSz="370331">
              <a:spcBef>
                <a:spcPts val="900"/>
              </a:spcBef>
              <a:buFontTx/>
              <a:defRPr sz="1944">
                <a:latin typeface="Times New Roman"/>
                <a:ea typeface="Times New Roman"/>
                <a:cs typeface="Times New Roman"/>
                <a:sym typeface="Times New Roman"/>
              </a:defRPr>
            </a:pPr>
            <a:r>
              <a:t>The relative autonomy of the state is the rule, not the exception…</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From Clark: Condition of Working Class in England…"/>
          <p:cNvSpPr txBox="1"/>
          <p:nvPr>
            <p:ph type="body" sz="half" idx="4294967295"/>
          </p:nvPr>
        </p:nvSpPr>
        <p:spPr>
          <a:xfrm>
            <a:off x="277663" y="1140562"/>
            <a:ext cx="3900637" cy="4965332"/>
          </a:xfrm>
          <a:prstGeom prst="rect">
            <a:avLst/>
          </a:prstGeom>
        </p:spPr>
        <p:txBody>
          <a:bodyPr>
            <a:normAutofit fontScale="100000" lnSpcReduction="0"/>
          </a:bodyPr>
          <a:lstStyle/>
          <a:p>
            <a:pPr marL="0" indent="0">
              <a:spcBef>
                <a:spcPts val="0"/>
              </a:spcBef>
              <a:buSzTx/>
              <a:buFontTx/>
              <a:buNone/>
              <a:defRPr b="1" sz="2400">
                <a:latin typeface="+mj-lt"/>
                <a:ea typeface="+mj-ea"/>
                <a:cs typeface="+mj-cs"/>
                <a:sym typeface="Helvetica"/>
              </a:defRPr>
            </a:pPr>
            <a:r>
              <a:t>From Clark: Condition of Working Class in England</a:t>
            </a:r>
          </a:p>
          <a:p>
            <a:pPr marL="0" indent="0">
              <a:spcBef>
                <a:spcPts val="0"/>
              </a:spcBef>
              <a:buSzTx/>
              <a:buFontTx/>
              <a:buNone/>
              <a:defRPr b="1" sz="2400">
                <a:latin typeface="+mj-lt"/>
                <a:ea typeface="+mj-ea"/>
                <a:cs typeface="+mj-cs"/>
                <a:sym typeface="Helvetica"/>
              </a:defRPr>
            </a:pPr>
          </a:p>
          <a:p>
            <a:pPr marL="240631" indent="-240631">
              <a:spcBef>
                <a:spcPts val="0"/>
              </a:spcBef>
              <a:buFontTx/>
              <a:defRPr sz="2000">
                <a:latin typeface="Times New Roman"/>
                <a:ea typeface="Times New Roman"/>
                <a:cs typeface="Times New Roman"/>
                <a:sym typeface="Times New Roman"/>
              </a:defRPr>
            </a:pPr>
            <a:r>
              <a:t>"Manual workers”—70% of median, 50% of average</a:t>
            </a:r>
          </a:p>
          <a:p>
            <a:pPr marL="240631" indent="-240631">
              <a:spcBef>
                <a:spcPts val="0"/>
              </a:spcBef>
              <a:buFontTx/>
              <a:defRPr sz="2000">
                <a:latin typeface="Times New Roman"/>
                <a:ea typeface="Times New Roman"/>
                <a:cs typeface="Times New Roman"/>
                <a:sym typeface="Times New Roman"/>
              </a:defRPr>
            </a:pPr>
            <a:r>
              <a:t>70% spent on food</a:t>
            </a:r>
          </a:p>
          <a:p>
            <a:pPr lvl="1" marL="621631" indent="-240631">
              <a:spcBef>
                <a:spcPts val="0"/>
              </a:spcBef>
              <a:buFontTx/>
              <a:buChar char="•"/>
              <a:defRPr sz="2000">
                <a:latin typeface="Times New Roman"/>
                <a:ea typeface="Times New Roman"/>
                <a:cs typeface="Times New Roman"/>
                <a:sym typeface="Times New Roman"/>
              </a:defRPr>
            </a:pPr>
            <a:r>
              <a:t>30-40% grains</a:t>
            </a:r>
          </a:p>
          <a:p>
            <a:pPr lvl="1" marL="621631" indent="-240631">
              <a:spcBef>
                <a:spcPts val="0"/>
              </a:spcBef>
              <a:buFontTx/>
              <a:buChar char="•"/>
              <a:defRPr sz="2000">
                <a:latin typeface="Times New Roman"/>
                <a:ea typeface="Times New Roman"/>
                <a:cs typeface="Times New Roman"/>
                <a:sym typeface="Times New Roman"/>
              </a:defRPr>
            </a:pPr>
            <a:r>
              <a:t>20% meat and dairy</a:t>
            </a:r>
          </a:p>
          <a:p>
            <a:pPr marL="240631" indent="-240631">
              <a:spcBef>
                <a:spcPts val="0"/>
              </a:spcBef>
              <a:buFontTx/>
              <a:defRPr sz="2000">
                <a:latin typeface="Times New Roman"/>
                <a:ea typeface="Times New Roman"/>
                <a:cs typeface="Times New Roman"/>
                <a:sym typeface="Times New Roman"/>
              </a:defRPr>
            </a:pPr>
            <a:r>
              <a:t>This is a very rich pre-industrial population</a:t>
            </a:r>
          </a:p>
        </p:txBody>
      </p:sp>
      <p:sp>
        <p:nvSpPr>
          <p:cNvPr id="43" name="“Subsistence”"/>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“Subsistence”</a:t>
            </a:r>
          </a:p>
        </p:txBody>
      </p:sp>
      <p:pic>
        <p:nvPicPr>
          <p:cNvPr id="44" name="Image" descr="Image"/>
          <p:cNvPicPr>
            <a:picLocks noChangeAspect="1"/>
          </p:cNvPicPr>
          <p:nvPr/>
        </p:nvPicPr>
        <p:blipFill>
          <a:blip r:embed="rId2">
            <a:extLst/>
          </a:blip>
          <a:stretch>
            <a:fillRect/>
          </a:stretch>
        </p:blipFill>
        <p:spPr>
          <a:xfrm>
            <a:off x="4159815" y="1140562"/>
            <a:ext cx="4690349" cy="5457106"/>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Big Ideas: Lecture 5: Malthusian Agrarian Economi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5: Malthusian Agrarian Economies</a:t>
            </a:r>
          </a:p>
        </p:txBody>
      </p:sp>
      <p:sp>
        <p:nvSpPr>
          <p:cNvPr id="174" name="Takeaways from this lecture:…"/>
          <p:cNvSpPr txBox="1"/>
          <p:nvPr>
            <p:ph type="body" idx="4294967295"/>
          </p:nvPr>
        </p:nvSpPr>
        <p:spPr>
          <a:xfrm>
            <a:off x="277663" y="1270000"/>
            <a:ext cx="4888494" cy="5310441"/>
          </a:xfrm>
          <a:prstGeom prst="rect">
            <a:avLst/>
          </a:prstGeom>
        </p:spPr>
        <p:txBody>
          <a:bodyPr>
            <a:normAutofit fontScale="100000" lnSpcReduction="0"/>
          </a:bodyPr>
          <a:lstStyle/>
          <a:p>
            <a:pPr marL="0" indent="0" defTabSz="265175">
              <a:spcBef>
                <a:spcPts val="600"/>
              </a:spcBef>
              <a:buSzTx/>
              <a:buFontTx/>
              <a:buNone/>
              <a:defRPr sz="1392">
                <a:latin typeface="+mj-lt"/>
                <a:ea typeface="+mj-ea"/>
                <a:cs typeface="+mj-cs"/>
                <a:sym typeface="Helvetica"/>
              </a:defRPr>
            </a:pPr>
            <a:r>
              <a:rPr b="1"/>
              <a:t>Takeaways from this lecture:</a:t>
            </a:r>
          </a:p>
          <a:p>
            <a:pPr marL="139566" indent="-139566" defTabSz="265175">
              <a:spcBef>
                <a:spcPts val="600"/>
              </a:spcBef>
              <a:buFontTx/>
              <a:defRPr sz="1392">
                <a:latin typeface="Times New Roman"/>
                <a:ea typeface="Times New Roman"/>
                <a:cs typeface="Times New Roman"/>
                <a:sym typeface="Times New Roman"/>
              </a:defRPr>
            </a:pPr>
            <a:r>
              <a:t>Malthus works in the large and in the long run:</a:t>
            </a:r>
          </a:p>
          <a:p>
            <a:pPr lvl="1" marL="360546" indent="-139566" defTabSz="265175">
              <a:spcBef>
                <a:spcPts val="600"/>
              </a:spcBef>
              <a:buFontTx/>
              <a:buChar char="•"/>
              <a:defRPr sz="1392">
                <a:latin typeface="Times New Roman"/>
                <a:ea typeface="Times New Roman"/>
                <a:cs typeface="Times New Roman"/>
                <a:sym typeface="Times New Roman"/>
              </a:defRPr>
            </a:pPr>
            <a:r>
              <a:t>Populations expand at an average rate of 0.07% per year from -8000 to 1500</a:t>
            </a:r>
          </a:p>
          <a:p>
            <a:pPr lvl="2" marL="581526" indent="-139566" defTabSz="265175">
              <a:spcBef>
                <a:spcPts val="600"/>
              </a:spcBef>
              <a:buFontTx/>
              <a:defRPr sz="1392">
                <a:latin typeface="Times New Roman"/>
                <a:ea typeface="Times New Roman"/>
                <a:cs typeface="Times New Roman"/>
                <a:sym typeface="Times New Roman"/>
              </a:defRPr>
            </a:pPr>
            <a:r>
              <a:t>Population in 1500 250x what it had been in -8000</a:t>
            </a:r>
          </a:p>
          <a:p>
            <a:pPr lvl="1" marL="360546" indent="-139566" defTabSz="265175">
              <a:spcBef>
                <a:spcPts val="600"/>
              </a:spcBef>
              <a:buFontTx/>
              <a:buChar char="•"/>
              <a:defRPr sz="1392">
                <a:latin typeface="Times New Roman"/>
                <a:ea typeface="Times New Roman"/>
                <a:cs typeface="Times New Roman"/>
                <a:sym typeface="Times New Roman"/>
              </a:defRPr>
            </a:pPr>
            <a:r>
              <a:t>Typical living standards do not (by much)</a:t>
            </a:r>
          </a:p>
          <a:p>
            <a:pPr marL="139566" indent="-139566" defTabSz="265175">
              <a:spcBef>
                <a:spcPts val="600"/>
              </a:spcBef>
              <a:buFontTx/>
              <a:defRPr sz="1392">
                <a:latin typeface="Times New Roman"/>
                <a:ea typeface="Times New Roman"/>
                <a:cs typeface="Times New Roman"/>
                <a:sym typeface="Times New Roman"/>
              </a:defRPr>
            </a:pPr>
            <a:r>
              <a:t>But there is lots more going on:</a:t>
            </a:r>
          </a:p>
          <a:p>
            <a:pPr lvl="1" marL="360546" indent="-139566" defTabSz="265175">
              <a:spcBef>
                <a:spcPts val="600"/>
              </a:spcBef>
              <a:buFontTx/>
              <a:buChar char="•"/>
              <a:defRPr sz="1392">
                <a:latin typeface="Times New Roman"/>
                <a:ea typeface="Times New Roman"/>
                <a:cs typeface="Times New Roman"/>
                <a:sym typeface="Times New Roman"/>
              </a:defRPr>
            </a:pPr>
            <a:r>
              <a:t>Differential rates of exploitation</a:t>
            </a:r>
          </a:p>
          <a:p>
            <a:pPr lvl="1" marL="360546" indent="-139566" defTabSz="265175">
              <a:spcBef>
                <a:spcPts val="600"/>
              </a:spcBef>
              <a:buFontTx/>
              <a:buChar char="•"/>
              <a:defRPr sz="1392">
                <a:latin typeface="Times New Roman"/>
                <a:ea typeface="Times New Roman"/>
                <a:cs typeface="Times New Roman"/>
                <a:sym typeface="Times New Roman"/>
              </a:defRPr>
            </a:pPr>
            <a:r>
              <a:t>When something—the labor of peasants, for example—becomes very valuable, you can react in either of two ways:</a:t>
            </a:r>
          </a:p>
          <a:p>
            <a:pPr lvl="2" marL="581526" indent="-139566" defTabSz="265175">
              <a:spcBef>
                <a:spcPts val="600"/>
              </a:spcBef>
              <a:buFontTx/>
              <a:defRPr sz="1392">
                <a:latin typeface="Times New Roman"/>
                <a:ea typeface="Times New Roman"/>
                <a:cs typeface="Times New Roman"/>
                <a:sym typeface="Times New Roman"/>
              </a:defRPr>
            </a:pPr>
            <a:r>
              <a:t>You can offer to trade more in exchange for it</a:t>
            </a:r>
          </a:p>
          <a:p>
            <a:pPr lvl="2" marL="581526" indent="-139566" defTabSz="265175">
              <a:spcBef>
                <a:spcPts val="600"/>
              </a:spcBef>
              <a:buFontTx/>
              <a:defRPr sz="1392">
                <a:latin typeface="Times New Roman"/>
                <a:ea typeface="Times New Roman"/>
                <a:cs typeface="Times New Roman"/>
                <a:sym typeface="Times New Roman"/>
              </a:defRPr>
            </a:pPr>
            <a:r>
              <a:t>You can spend resources to control it</a:t>
            </a:r>
          </a:p>
          <a:p>
            <a:pPr lvl="3" marL="802506" indent="-139566" defTabSz="265175">
              <a:spcBef>
                <a:spcPts val="600"/>
              </a:spcBef>
              <a:buFontTx/>
              <a:buChar char="•"/>
              <a:defRPr sz="1392">
                <a:latin typeface="Times New Roman"/>
                <a:ea typeface="Times New Roman"/>
                <a:cs typeface="Times New Roman"/>
                <a:sym typeface="Times New Roman"/>
              </a:defRPr>
            </a:pPr>
            <a:r>
              <a:t>And those attempts to control can be successful or unsuccessful</a:t>
            </a:r>
          </a:p>
          <a:p>
            <a:pPr lvl="1" marL="360546" indent="-139566" defTabSz="265175">
              <a:spcBef>
                <a:spcPts val="600"/>
              </a:spcBef>
              <a:buFontTx/>
              <a:buChar char="•"/>
              <a:defRPr sz="1392">
                <a:latin typeface="Times New Roman"/>
                <a:ea typeface="Times New Roman"/>
                <a:cs typeface="Times New Roman"/>
                <a:sym typeface="Times New Roman"/>
              </a:defRPr>
            </a:pPr>
            <a:r>
              <a:t>Trade and law and imperial peace…</a:t>
            </a:r>
          </a:p>
          <a:p>
            <a:pPr lvl="1" marL="360546" indent="-139566" defTabSz="265175">
              <a:spcBef>
                <a:spcPts val="600"/>
              </a:spcBef>
              <a:buFontTx/>
              <a:buChar char="•"/>
              <a:defRPr sz="1392">
                <a:latin typeface="Times New Roman"/>
                <a:ea typeface="Times New Roman"/>
                <a:cs typeface="Times New Roman"/>
                <a:sym typeface="Times New Roman"/>
              </a:defRPr>
            </a:pPr>
            <a:r>
              <a:t>Luxuries…</a:t>
            </a:r>
          </a:p>
          <a:p>
            <a:pPr lvl="1" marL="360546" indent="-139566" defTabSz="265175">
              <a:spcBef>
                <a:spcPts val="600"/>
              </a:spcBef>
              <a:buFontTx/>
              <a:buChar char="•"/>
              <a:defRPr sz="1392">
                <a:latin typeface="Times New Roman"/>
                <a:ea typeface="Times New Roman"/>
                <a:cs typeface="Times New Roman"/>
                <a:sym typeface="Times New Roman"/>
              </a:defRPr>
            </a:pPr>
            <a:r>
              <a:t>Sociology that determines what the zpg level of necessities consumption is…</a:t>
            </a:r>
          </a:p>
        </p:txBody>
      </p:sp>
      <p:pic>
        <p:nvPicPr>
          <p:cNvPr id="175" name="Image" descr="Image"/>
          <p:cNvPicPr>
            <a:picLocks noChangeAspect="1"/>
          </p:cNvPicPr>
          <p:nvPr/>
        </p:nvPicPr>
        <p:blipFill>
          <a:blip r:embed="rId2">
            <a:extLst/>
          </a:blip>
          <a:stretch>
            <a:fillRect/>
          </a:stretch>
        </p:blipFill>
        <p:spPr>
          <a:xfrm>
            <a:off x="5166156" y="1270000"/>
            <a:ext cx="3684008" cy="1688294"/>
          </a:xfrm>
          <a:prstGeom prst="rect">
            <a:avLst/>
          </a:prstGeom>
          <a:ln w="12700">
            <a:miter lim="400000"/>
          </a:ln>
        </p:spPr>
      </p:pic>
      <p:pic>
        <p:nvPicPr>
          <p:cNvPr id="176" name="Image" descr="Image"/>
          <p:cNvPicPr>
            <a:picLocks noChangeAspect="1"/>
          </p:cNvPicPr>
          <p:nvPr/>
        </p:nvPicPr>
        <p:blipFill>
          <a:blip r:embed="rId3">
            <a:extLst/>
          </a:blip>
          <a:stretch>
            <a:fillRect/>
          </a:stretch>
        </p:blipFill>
        <p:spPr>
          <a:xfrm>
            <a:off x="5166156" y="2958293"/>
            <a:ext cx="3684008" cy="1963417"/>
          </a:xfrm>
          <a:prstGeom prst="rect">
            <a:avLst/>
          </a:prstGeom>
          <a:ln w="12700">
            <a:miter lim="400000"/>
          </a:ln>
        </p:spPr>
      </p:pic>
      <p:pic>
        <p:nvPicPr>
          <p:cNvPr id="177" name="Image" descr="Image"/>
          <p:cNvPicPr>
            <a:picLocks noChangeAspect="1"/>
          </p:cNvPicPr>
          <p:nvPr/>
        </p:nvPicPr>
        <p:blipFill>
          <a:blip r:embed="rId4">
            <a:extLst/>
          </a:blip>
          <a:stretch>
            <a:fillRect/>
          </a:stretch>
        </p:blipFill>
        <p:spPr>
          <a:xfrm>
            <a:off x="5166156" y="4777706"/>
            <a:ext cx="3684008" cy="1894633"/>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Catch Our Breath…"/>
          <p:cNvSpPr txBox="1"/>
          <p:nvPr>
            <p:ph type="title"/>
          </p:nvPr>
        </p:nvSpPr>
        <p:spPr>
          <a:xfrm>
            <a:off x="276457" y="-1"/>
            <a:ext cx="8572501" cy="1270001"/>
          </a:xfrm>
          <a:prstGeom prst="rect">
            <a:avLst/>
          </a:prstGeom>
        </p:spPr>
        <p:txBody>
          <a:bodyPr/>
          <a:lstStyle/>
          <a:p>
            <a:pPr/>
            <a:r>
              <a:t>Catch Our Breath…</a:t>
            </a:r>
          </a:p>
        </p:txBody>
      </p:sp>
      <p:sp>
        <p:nvSpPr>
          <p:cNvPr id="180"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81"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82"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Review: Long-Run Patterns: Global h, g, &amp; n"/>
          <p:cNvSpPr txBox="1"/>
          <p:nvPr>
            <p:ph type="title" idx="4294967295"/>
          </p:nvPr>
        </p:nvSpPr>
        <p:spPr>
          <a:xfrm>
            <a:off x="277663" y="-1"/>
            <a:ext cx="8572501" cy="1270001"/>
          </a:xfrm>
          <a:prstGeom prst="rect">
            <a:avLst/>
          </a:prstGeom>
        </p:spPr>
        <p:txBody>
          <a:bodyPr>
            <a:normAutofit fontScale="100000" lnSpcReduction="0"/>
          </a:bodyPr>
          <a:lstStyle/>
          <a:p>
            <a:pPr defTabSz="288036">
              <a:defRPr sz="3780"/>
            </a:pPr>
            <a:r>
              <a:t>Review: Long-Run Patterns: Global </a:t>
            </a:r>
            <a:r>
              <a:rPr i="1"/>
              <a:t>h</a:t>
            </a:r>
            <a:r>
              <a:t>, </a:t>
            </a:r>
            <a:r>
              <a:rPr i="1"/>
              <a:t>g</a:t>
            </a:r>
            <a:r>
              <a:t>, &amp; </a:t>
            </a:r>
            <a:r>
              <a:rPr i="1"/>
              <a:t>n</a:t>
            </a:r>
          </a:p>
        </p:txBody>
      </p:sp>
      <p:pic>
        <p:nvPicPr>
          <p:cNvPr id="185" name="Image" descr="Image"/>
          <p:cNvPicPr>
            <a:picLocks noChangeAspect="1"/>
          </p:cNvPicPr>
          <p:nvPr/>
        </p:nvPicPr>
        <p:blipFill>
          <a:blip r:embed="rId2">
            <a:extLst/>
          </a:blip>
          <a:stretch>
            <a:fillRect/>
          </a:stretch>
        </p:blipFill>
        <p:spPr>
          <a:xfrm>
            <a:off x="277663" y="1270000"/>
            <a:ext cx="8178801" cy="4508500"/>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Long-Run Patterns: “Western” h, g &amp; n"/>
          <p:cNvSpPr txBox="1"/>
          <p:nvPr>
            <p:ph type="title" idx="4294967295"/>
          </p:nvPr>
        </p:nvSpPr>
        <p:spPr>
          <a:xfrm>
            <a:off x="277663" y="-1"/>
            <a:ext cx="8572501" cy="1270001"/>
          </a:xfrm>
          <a:prstGeom prst="rect">
            <a:avLst/>
          </a:prstGeom>
        </p:spPr>
        <p:txBody>
          <a:bodyPr>
            <a:normAutofit fontScale="100000" lnSpcReduction="0"/>
          </a:bodyPr>
          <a:lstStyle/>
          <a:p>
            <a:pPr defTabSz="288036">
              <a:defRPr sz="3780">
                <a:solidFill>
                  <a:srgbClr val="000080"/>
                </a:solidFill>
              </a:defRPr>
            </a:pPr>
            <a:r>
              <a:t>Long-Run Patterns: “Western” </a:t>
            </a:r>
            <a:r>
              <a:rPr i="1"/>
              <a:t>h</a:t>
            </a:r>
            <a:r>
              <a:t>, </a:t>
            </a:r>
            <a:r>
              <a:rPr i="1"/>
              <a:t>g</a:t>
            </a:r>
            <a:r>
              <a:t> &amp; </a:t>
            </a:r>
            <a:r>
              <a:rPr i="1"/>
              <a:t>n</a:t>
            </a:r>
          </a:p>
        </p:txBody>
      </p:sp>
      <p:pic>
        <p:nvPicPr>
          <p:cNvPr id="188" name="Image" descr="Image"/>
          <p:cNvPicPr>
            <a:picLocks noChangeAspect="1"/>
          </p:cNvPicPr>
          <p:nvPr/>
        </p:nvPicPr>
        <p:blipFill>
          <a:blip r:embed="rId2">
            <a:extLst/>
          </a:blip>
          <a:stretch>
            <a:fillRect/>
          </a:stretch>
        </p:blipFill>
        <p:spPr>
          <a:xfrm>
            <a:off x="277663" y="1270000"/>
            <a:ext cx="8572501" cy="4353644"/>
          </a:xfrm>
          <a:prstGeom prst="rect">
            <a:avLst/>
          </a:prstGeom>
          <a:ln w="12700">
            <a:miter lim="400000"/>
          </a:ln>
        </p:spPr>
      </p:pic>
      <p:sp>
        <p:nvSpPr>
          <p:cNvPr id="189" name="Where does the “ρ” come from?…"/>
          <p:cNvSpPr txBox="1"/>
          <p:nvPr>
            <p:ph type="body" sz="quarter" idx="4294967295"/>
          </p:nvPr>
        </p:nvSpPr>
        <p:spPr>
          <a:xfrm>
            <a:off x="277663" y="5623643"/>
            <a:ext cx="8572501" cy="1040980"/>
          </a:xfrm>
          <a:prstGeom prst="rect">
            <a:avLst/>
          </a:prstGeom>
        </p:spPr>
        <p:txBody>
          <a:bodyPr>
            <a:normAutofit fontScale="100000" lnSpcReduction="0"/>
          </a:bodyPr>
          <a:lstStyle/>
          <a:p>
            <a:pPr marL="0" indent="0" defTabSz="224027">
              <a:spcBef>
                <a:spcPts val="0"/>
              </a:spcBef>
              <a:buSzTx/>
              <a:buFontTx/>
              <a:buNone/>
              <a:defRPr sz="1176">
                <a:latin typeface="Times New Roman"/>
                <a:ea typeface="Times New Roman"/>
                <a:cs typeface="Times New Roman"/>
                <a:sym typeface="Times New Roman"/>
              </a:defRPr>
            </a:pPr>
            <a:r>
              <a:rPr b="1">
                <a:latin typeface="+mj-lt"/>
                <a:ea typeface="+mj-ea"/>
                <a:cs typeface="+mj-cs"/>
                <a:sym typeface="Helvetica"/>
              </a:rPr>
              <a:t>Where does the “ρ” come from?</a:t>
            </a:r>
            <a:endParaRPr b="1">
              <a:latin typeface="+mj-lt"/>
              <a:ea typeface="+mj-ea"/>
              <a:cs typeface="+mj-cs"/>
              <a:sym typeface="Helvetica"/>
            </a:endParaRPr>
          </a:p>
          <a:p>
            <a:pPr marL="0" indent="0" defTabSz="224027">
              <a:spcBef>
                <a:spcPts val="0"/>
              </a:spcBef>
              <a:buSzTx/>
              <a:buFontTx/>
              <a:buNone/>
              <a:defRPr sz="1176">
                <a:latin typeface="Times New Roman"/>
                <a:ea typeface="Times New Roman"/>
                <a:cs typeface="Times New Roman"/>
                <a:sym typeface="Times New Roman"/>
              </a:defRPr>
            </a:pPr>
          </a:p>
          <a:p>
            <a:pPr marL="117909" indent="-117909" defTabSz="224027">
              <a:spcBef>
                <a:spcPts val="500"/>
              </a:spcBef>
              <a:buFontTx/>
              <a:defRPr sz="1176">
                <a:latin typeface="Times New Roman"/>
                <a:ea typeface="Times New Roman"/>
                <a:cs typeface="Times New Roman"/>
                <a:sym typeface="Times New Roman"/>
              </a:defRPr>
            </a:pPr>
            <a:r>
              <a:t>“Ghost acreage”—conquest and resource utilization (sugar islands, timberlands, cottonlands, etc.)</a:t>
            </a:r>
          </a:p>
          <a:p>
            <a:pPr marL="117909" indent="-117909" defTabSz="224027">
              <a:spcBef>
                <a:spcPts val="500"/>
              </a:spcBef>
              <a:buFontTx/>
              <a:defRPr sz="1176">
                <a:latin typeface="Times New Roman"/>
                <a:ea typeface="Times New Roman"/>
                <a:cs typeface="Times New Roman"/>
                <a:sym typeface="Times New Roman"/>
              </a:defRPr>
            </a:pPr>
            <a:r>
              <a:t>Cultural expansion—Australia, Canada, New Zealand, &amp; U.S.; Spain &amp; Italy &amp; Scandinavia; plus Japan, Korea, Taiwan, Hong Kong, &amp; Singapore</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sp>
        <p:nvSpPr>
          <p:cNvPr id="192"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193" name="10:20"/>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10:20</a:t>
            </a:r>
          </a:p>
        </p:txBody>
      </p:sp>
      <p:pic>
        <p:nvPicPr>
          <p:cNvPr id="194" name="Image" descr="Image"/>
          <p:cNvPicPr>
            <a:picLocks noChangeAspect="1"/>
          </p:cNvPicPr>
          <p:nvPr/>
        </p:nvPicPr>
        <p:blipFill>
          <a:blip r:embed="rId2">
            <a:extLst/>
          </a:blip>
          <a:stretch>
            <a:fillRect/>
          </a:stretch>
        </p:blipFill>
        <p:spPr>
          <a:xfrm>
            <a:off x="2428014" y="1270000"/>
            <a:ext cx="6422150" cy="4322131"/>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sp>
        <p:nvSpPr>
          <p:cNvPr id="197"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pic>
        <p:nvPicPr>
          <p:cNvPr id="198" name="Image" descr="Image"/>
          <p:cNvPicPr>
            <a:picLocks noChangeAspect="1"/>
          </p:cNvPicPr>
          <p:nvPr/>
        </p:nvPicPr>
        <p:blipFill>
          <a:blip r:embed="rId2">
            <a:extLst/>
          </a:blip>
          <a:stretch>
            <a:fillRect/>
          </a:stretch>
        </p:blipFill>
        <p:spPr>
          <a:xfrm>
            <a:off x="277663" y="1270000"/>
            <a:ext cx="5389702" cy="3676594"/>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201"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202"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20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Review: Solow Model Basic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lvl1pPr>
          </a:lstStyle>
          <a:p>
            <a:pPr/>
            <a:r>
              <a:t>Review: Solow Model Basics</a:t>
            </a:r>
          </a:p>
        </p:txBody>
      </p:sp>
      <p:sp>
        <p:nvSpPr>
          <p:cNvPr id="206" name="Lecture Notes: &lt;https://www.bradford-delong.com/2020/01/lecture-notes-the-solow-growth-model-the-history-of-economic-growth-econ-135.html&gt;"/>
          <p:cNvSpPr txBox="1"/>
          <p:nvPr>
            <p:ph type="body" sz="quarter" idx="4294967295"/>
          </p:nvPr>
        </p:nvSpPr>
        <p:spPr>
          <a:xfrm>
            <a:off x="277663" y="1270000"/>
            <a:ext cx="8572501" cy="881739"/>
          </a:xfrm>
          <a:prstGeom prst="rect">
            <a:avLst/>
          </a:prstGeom>
        </p:spPr>
        <p:txBody>
          <a:bodyPr>
            <a:normAutofit fontScale="100000" lnSpcReduction="0"/>
          </a:bodyPr>
          <a:lstStyle/>
          <a:p>
            <a:pPr marL="0" indent="0" defTabSz="306324">
              <a:spcBef>
                <a:spcPts val="800"/>
              </a:spcBef>
              <a:buSzTx/>
              <a:buFontTx/>
              <a:buNone/>
              <a:defRPr b="1" sz="1608">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p:txBody>
      </p:sp>
      <p:pic>
        <p:nvPicPr>
          <p:cNvPr id="207" name="Image" descr="Image"/>
          <p:cNvPicPr>
            <a:picLocks noChangeAspect="1"/>
          </p:cNvPicPr>
          <p:nvPr/>
        </p:nvPicPr>
        <p:blipFill>
          <a:blip r:embed="rId3">
            <a:extLst/>
          </a:blip>
          <a:stretch>
            <a:fillRect/>
          </a:stretch>
        </p:blipFill>
        <p:spPr>
          <a:xfrm>
            <a:off x="277663" y="2019029"/>
            <a:ext cx="8305801" cy="825501"/>
          </a:xfrm>
          <a:prstGeom prst="rect">
            <a:avLst/>
          </a:prstGeom>
          <a:ln w="12700">
            <a:miter lim="400000"/>
          </a:ln>
        </p:spPr>
      </p:pic>
      <p:pic>
        <p:nvPicPr>
          <p:cNvPr id="208" name="Image" descr="Image"/>
          <p:cNvPicPr>
            <a:picLocks noChangeAspect="1"/>
          </p:cNvPicPr>
          <p:nvPr/>
        </p:nvPicPr>
        <p:blipFill>
          <a:blip r:embed="rId4">
            <a:extLst/>
          </a:blip>
          <a:stretch>
            <a:fillRect/>
          </a:stretch>
        </p:blipFill>
        <p:spPr>
          <a:xfrm>
            <a:off x="277663" y="3167239"/>
            <a:ext cx="1168401" cy="558801"/>
          </a:xfrm>
          <a:prstGeom prst="rect">
            <a:avLst/>
          </a:prstGeom>
          <a:ln w="12700">
            <a:miter lim="400000"/>
          </a:ln>
        </p:spPr>
      </p:pic>
      <p:pic>
        <p:nvPicPr>
          <p:cNvPr id="209" name="Image" descr="Image"/>
          <p:cNvPicPr>
            <a:picLocks noChangeAspect="1"/>
          </p:cNvPicPr>
          <p:nvPr/>
        </p:nvPicPr>
        <p:blipFill>
          <a:blip r:embed="rId5">
            <a:extLst/>
          </a:blip>
          <a:stretch>
            <a:fillRect/>
          </a:stretch>
        </p:blipFill>
        <p:spPr>
          <a:xfrm>
            <a:off x="2248266" y="3129139"/>
            <a:ext cx="1981201" cy="596901"/>
          </a:xfrm>
          <a:prstGeom prst="rect">
            <a:avLst/>
          </a:prstGeom>
          <a:ln w="12700">
            <a:miter lim="400000"/>
          </a:ln>
        </p:spPr>
      </p:pic>
      <p:pic>
        <p:nvPicPr>
          <p:cNvPr id="210" name="Image" descr="Image"/>
          <p:cNvPicPr>
            <a:picLocks noChangeAspect="1"/>
          </p:cNvPicPr>
          <p:nvPr/>
        </p:nvPicPr>
        <p:blipFill>
          <a:blip r:embed="rId6">
            <a:extLst/>
          </a:blip>
          <a:stretch>
            <a:fillRect/>
          </a:stretch>
        </p:blipFill>
        <p:spPr>
          <a:xfrm>
            <a:off x="5154463" y="3167239"/>
            <a:ext cx="3429001" cy="546101"/>
          </a:xfrm>
          <a:prstGeom prst="rect">
            <a:avLst/>
          </a:prstGeom>
          <a:ln w="12700">
            <a:miter lim="400000"/>
          </a:ln>
        </p:spPr>
      </p:pic>
      <p:pic>
        <p:nvPicPr>
          <p:cNvPr id="211" name="Image" descr="Image"/>
          <p:cNvPicPr>
            <a:picLocks noChangeAspect="1"/>
          </p:cNvPicPr>
          <p:nvPr/>
        </p:nvPicPr>
        <p:blipFill>
          <a:blip r:embed="rId7">
            <a:extLst/>
          </a:blip>
          <a:srcRect l="0" t="0" r="0" b="68242"/>
          <a:stretch>
            <a:fillRect/>
          </a:stretch>
        </p:blipFill>
        <p:spPr>
          <a:xfrm>
            <a:off x="-1189498" y="4010649"/>
            <a:ext cx="5679406" cy="708294"/>
          </a:xfrm>
          <a:prstGeom prst="rect">
            <a:avLst/>
          </a:prstGeom>
          <a:ln w="12700">
            <a:miter lim="400000"/>
          </a:ln>
        </p:spPr>
      </p:pic>
      <p:pic>
        <p:nvPicPr>
          <p:cNvPr id="212" name="Image" descr="Image"/>
          <p:cNvPicPr>
            <a:picLocks noChangeAspect="1"/>
          </p:cNvPicPr>
          <p:nvPr/>
        </p:nvPicPr>
        <p:blipFill>
          <a:blip r:embed="rId7">
            <a:extLst/>
          </a:blip>
          <a:srcRect l="0" t="66300" r="0" b="3416"/>
          <a:stretch>
            <a:fillRect/>
          </a:stretch>
        </p:blipFill>
        <p:spPr>
          <a:xfrm>
            <a:off x="2874565" y="4036049"/>
            <a:ext cx="6269615" cy="745583"/>
          </a:xfrm>
          <a:prstGeom prst="rect">
            <a:avLst/>
          </a:prstGeom>
          <a:ln w="12700">
            <a:miter lim="400000"/>
          </a:ln>
        </p:spPr>
      </p:pic>
      <p:pic>
        <p:nvPicPr>
          <p:cNvPr id="213" name="Image" descr="Image"/>
          <p:cNvPicPr>
            <a:picLocks noChangeAspect="1"/>
          </p:cNvPicPr>
          <p:nvPr/>
        </p:nvPicPr>
        <p:blipFill>
          <a:blip r:embed="rId8">
            <a:extLst/>
          </a:blip>
          <a:srcRect l="0" t="0" r="0" b="79047"/>
          <a:stretch>
            <a:fillRect/>
          </a:stretch>
        </p:blipFill>
        <p:spPr>
          <a:xfrm>
            <a:off x="-2037520" y="5003681"/>
            <a:ext cx="8661401" cy="979219"/>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olving the Model"/>
          <p:cNvSpPr txBox="1"/>
          <p:nvPr>
            <p:ph type="title" idx="4294967295"/>
          </p:nvPr>
        </p:nvSpPr>
        <p:spPr>
          <a:xfrm>
            <a:off x="277663" y="-1"/>
            <a:ext cx="8572501" cy="1270001"/>
          </a:xfrm>
          <a:prstGeom prst="rect">
            <a:avLst/>
          </a:prstGeom>
        </p:spPr>
        <p:txBody>
          <a:bodyPr>
            <a:normAutofit fontScale="100000" lnSpcReduction="0"/>
          </a:bodyPr>
          <a:lstStyle>
            <a:lvl1pPr>
              <a:defRPr sz="7200">
                <a:solidFill>
                  <a:srgbClr val="000080"/>
                </a:solidFill>
              </a:defRPr>
            </a:lvl1pPr>
          </a:lstStyle>
          <a:p>
            <a:pPr/>
            <a:r>
              <a:t>Solving the Model</a:t>
            </a:r>
          </a:p>
        </p:txBody>
      </p:sp>
      <p:pic>
        <p:nvPicPr>
          <p:cNvPr id="216"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Along the Balanced-Growth Path"/>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Along the Balanced-Growth Path</a:t>
            </a:r>
          </a:p>
        </p:txBody>
      </p:sp>
      <p:sp>
        <p:nvSpPr>
          <p:cNvPr id="219" name="Everything except κ—which is constant—grows at a constant proportional rate: either n, or g, or n+g;…"/>
          <p:cNvSpPr txBox="1"/>
          <p:nvPr>
            <p:ph type="body" sz="half" idx="4294967295"/>
          </p:nvPr>
        </p:nvSpPr>
        <p:spPr>
          <a:xfrm>
            <a:off x="277663" y="1270000"/>
            <a:ext cx="8572501" cy="2292499"/>
          </a:xfrm>
          <a:prstGeom prst="rect">
            <a:avLst/>
          </a:prstGeom>
        </p:spPr>
        <p:txBody>
          <a:bodyPr>
            <a:normAutofit fontScale="100000" lnSpcReduction="0"/>
          </a:bodyPr>
          <a:lstStyle/>
          <a:p>
            <a:pPr marL="0" indent="0">
              <a:spcBef>
                <a:spcPts val="1200"/>
              </a:spcBef>
              <a:buSzTx/>
              <a:buFontTx/>
              <a:buNone/>
              <a:defRPr b="1" sz="2400">
                <a:latin typeface="Times New Roman"/>
                <a:ea typeface="Times New Roman"/>
                <a:cs typeface="Times New Roman"/>
                <a:sym typeface="Times New Roman"/>
              </a:defRPr>
            </a:pPr>
            <a:r>
              <a:t>Everything except κ—which is constant—grows at a constant proportional rate: either n, or g, or n+g;</a:t>
            </a:r>
          </a:p>
          <a:p>
            <a:pPr marL="240631" indent="-240631">
              <a:spcBef>
                <a:spcPts val="1200"/>
              </a:spcBef>
              <a:buFontTx/>
              <a:defRPr sz="2400">
                <a:latin typeface="Times New Roman"/>
                <a:ea typeface="Times New Roman"/>
                <a:cs typeface="Times New Roman"/>
                <a:sym typeface="Times New Roman"/>
              </a:defRPr>
            </a:pPr>
            <a:r>
              <a:t>Labor force L grows at n</a:t>
            </a:r>
          </a:p>
          <a:p>
            <a:pPr marL="240631" indent="-240631">
              <a:spcBef>
                <a:spcPts val="1200"/>
              </a:spcBef>
              <a:buFontTx/>
              <a:defRPr sz="2400">
                <a:latin typeface="Times New Roman"/>
                <a:ea typeface="Times New Roman"/>
                <a:cs typeface="Times New Roman"/>
                <a:sym typeface="Times New Roman"/>
              </a:defRPr>
            </a:pPr>
            <a:r>
              <a:t>Income per worker y and the efficiency of labor E grow at g</a:t>
            </a:r>
          </a:p>
          <a:p>
            <a:pPr marL="240631" indent="-240631">
              <a:spcBef>
                <a:spcPts val="1200"/>
              </a:spcBef>
              <a:buFontTx/>
              <a:defRPr sz="2400">
                <a:latin typeface="Times New Roman"/>
                <a:ea typeface="Times New Roman"/>
                <a:cs typeface="Times New Roman"/>
                <a:sym typeface="Times New Roman"/>
              </a:defRPr>
            </a:pPr>
            <a:r>
              <a:t>Total income Y and the capital stock K grow at n+g</a:t>
            </a:r>
          </a:p>
        </p:txBody>
      </p:sp>
      <p:pic>
        <p:nvPicPr>
          <p:cNvPr id="220" name="Image" descr="Image"/>
          <p:cNvPicPr>
            <a:picLocks noChangeAspect="1"/>
          </p:cNvPicPr>
          <p:nvPr/>
        </p:nvPicPr>
        <p:blipFill>
          <a:blip r:embed="rId2">
            <a:extLst/>
          </a:blip>
          <a:stretch>
            <a:fillRect/>
          </a:stretch>
        </p:blipFill>
        <p:spPr>
          <a:xfrm>
            <a:off x="865672" y="3650734"/>
            <a:ext cx="7175501" cy="283210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 name="“Bare-Bon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“Bare-Bones”</a:t>
            </a:r>
          </a:p>
        </p:txBody>
      </p:sp>
      <p:pic>
        <p:nvPicPr>
          <p:cNvPr id="47" name="Image" descr="Image"/>
          <p:cNvPicPr>
            <a:picLocks noChangeAspect="1"/>
          </p:cNvPicPr>
          <p:nvPr/>
        </p:nvPicPr>
        <p:blipFill>
          <a:blip r:embed="rId2">
            <a:extLst/>
          </a:blip>
          <a:stretch>
            <a:fillRect/>
          </a:stretch>
        </p:blipFill>
        <p:spPr>
          <a:xfrm>
            <a:off x="723820" y="1004840"/>
            <a:ext cx="6675127" cy="5978273"/>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Review: Solow-Malthus Model Basic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Solow-Malthus Model Basics</a:t>
            </a:r>
          </a:p>
        </p:txBody>
      </p:sp>
      <p:sp>
        <p:nvSpPr>
          <p:cNvPr id="223"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Although population did increase—slowly</a:t>
            </a:r>
          </a:p>
          <a:p>
            <a:pPr marL="228600" indent="-228600" defTabSz="434340">
              <a:spcBef>
                <a:spcPts val="1100"/>
              </a:spcBef>
              <a:buFontTx/>
              <a:defRPr sz="2280">
                <a:latin typeface="Times New Roman"/>
                <a:ea typeface="Times New Roman"/>
                <a:cs typeface="Times New Roman"/>
                <a:sym typeface="Times New Roman"/>
              </a:defRPr>
            </a:pPr>
            <a:r>
              <a:t>Other parts of the model</a:t>
            </a:r>
          </a:p>
          <a:p>
            <a:pPr marL="228600" indent="-228600" defTabSz="434340">
              <a:spcBef>
                <a:spcPts val="1100"/>
              </a:spcBef>
              <a:buFontTx/>
              <a:defRPr sz="2280">
                <a:latin typeface="Times New Roman"/>
                <a:ea typeface="Times New Roman"/>
                <a:cs typeface="Times New Roman"/>
                <a:sym typeface="Times New Roman"/>
              </a:defRPr>
            </a:pPr>
            <a:r>
              <a:t>Balanced-growth equilibrium</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a:p>
            <a:pPr marL="228600" indent="-228600" defTabSz="434340">
              <a:spcBef>
                <a:spcPts val="1100"/>
              </a:spcBef>
              <a:buFontTx/>
              <a:defRPr sz="2280">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Understanding the Solow-Malthus Equilibrium: Population and Labor Force"/>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Understanding the Solow-Malthus Equilibrium: Population and Labor Force</a:t>
            </a:r>
          </a:p>
        </p:txBody>
      </p:sp>
      <p:sp>
        <p:nvSpPr>
          <p:cNvPr id="226"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227" name="Image" descr="Image"/>
          <p:cNvPicPr>
            <a:picLocks noChangeAspect="1"/>
          </p:cNvPicPr>
          <p:nvPr/>
        </p:nvPicPr>
        <p:blipFill>
          <a:blip r:embed="rId2">
            <a:extLst/>
          </a:blip>
          <a:stretch>
            <a:fillRect/>
          </a:stretch>
        </p:blipFill>
        <p:spPr>
          <a:xfrm>
            <a:off x="2246562" y="1270000"/>
            <a:ext cx="4915643" cy="3950228"/>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Understanding the Solow-Mathus Equilibrium: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the Solow-Mathus Equilibrium: Prosperity</a:t>
            </a:r>
          </a:p>
        </p:txBody>
      </p:sp>
      <p:sp>
        <p:nvSpPr>
          <p:cNvPr id="230"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231" name="Image" descr="Image"/>
          <p:cNvPicPr>
            <a:picLocks noChangeAspect="1"/>
          </p:cNvPicPr>
          <p:nvPr/>
        </p:nvPicPr>
        <p:blipFill>
          <a:blip r:embed="rId2">
            <a:extLst/>
          </a:blip>
          <a:stretch>
            <a:fillRect/>
          </a:stretch>
        </p:blipFill>
        <p:spPr>
          <a:xfrm>
            <a:off x="874563" y="1244600"/>
            <a:ext cx="7975601" cy="4152900"/>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Steady-State and Along the Transition P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a:t>
            </a:r>
          </a:p>
        </p:txBody>
      </p:sp>
      <p:sp>
        <p:nvSpPr>
          <p:cNvPr id="234" name="The fall of an empir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The fall of an empire:</a:t>
            </a:r>
          </a:p>
          <a:p>
            <a:pPr marL="228600" indent="-228600" defTabSz="434340">
              <a:spcBef>
                <a:spcPts val="110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FontTx/>
              <a:buChar char="•"/>
              <a:defRPr sz="2280">
                <a:latin typeface="Times New Roman"/>
                <a:ea typeface="Times New Roman"/>
                <a:cs typeface="Times New Roman"/>
                <a:sym typeface="Times New Roman"/>
              </a:defRPr>
            </a:pPr>
            <a:r>
              <a:t>A decline in law-and-order that produces a sharp fall in the savings rate: Δs = -0.10</a:t>
            </a:r>
          </a:p>
        </p:txBody>
      </p:sp>
      <p:pic>
        <p:nvPicPr>
          <p:cNvPr id="235" name="Image" descr="Image"/>
          <p:cNvPicPr>
            <a:picLocks noChangeAspect="1"/>
          </p:cNvPicPr>
          <p:nvPr/>
        </p:nvPicPr>
        <p:blipFill>
          <a:blip r:embed="rId3">
            <a:extLst/>
          </a:blip>
          <a:stretch>
            <a:fillRect/>
          </a:stretch>
        </p:blipFill>
        <p:spPr>
          <a:xfrm>
            <a:off x="3933526" y="1270000"/>
            <a:ext cx="4916638" cy="5254477"/>
          </a:xfrm>
          <a:prstGeom prst="rect">
            <a:avLst/>
          </a:prstGeom>
          <a:ln w="12700">
            <a:miter lim="400000"/>
          </a:ln>
        </p:spPr>
      </p:pic>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Review: Determinants of Technological and Organizational Progress"/>
          <p:cNvSpPr txBox="1"/>
          <p:nvPr>
            <p:ph type="title" idx="4294967295"/>
          </p:nvPr>
        </p:nvSpPr>
        <p:spPr>
          <a:xfrm>
            <a:off x="277663" y="-1"/>
            <a:ext cx="8572501" cy="1270001"/>
          </a:xfrm>
          <a:prstGeom prst="rect">
            <a:avLst/>
          </a:prstGeom>
        </p:spPr>
        <p:txBody>
          <a:bodyPr>
            <a:normAutofit fontScale="100000" lnSpcReduction="0"/>
          </a:bodyPr>
          <a:lstStyle>
            <a:lvl1pPr defTabSz="269747">
              <a:defRPr sz="3539"/>
            </a:lvl1pPr>
          </a:lstStyle>
          <a:p>
            <a:pPr/>
            <a:r>
              <a:t>Review: Determinants of Technological and Organizational Progress</a:t>
            </a:r>
          </a:p>
        </p:txBody>
      </p:sp>
      <p:sp>
        <p:nvSpPr>
          <p:cNvPr id="238" name="How do we make sense of the fact that technological and organizational progress was so slow back then and is so (relatively) rapid now?"/>
          <p:cNvSpPr txBox="1"/>
          <p:nvPr>
            <p:ph type="body" sz="quarter" idx="4294967295"/>
          </p:nvPr>
        </p:nvSpPr>
        <p:spPr>
          <a:xfrm>
            <a:off x="277663" y="1270000"/>
            <a:ext cx="8572501" cy="1148451"/>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How do we make sense of the fact that technological and organizational progress was so slow back then and is so (relatively) rapid now?</a:t>
            </a:r>
          </a:p>
        </p:txBody>
      </p:sp>
      <p:sp>
        <p:nvSpPr>
          <p:cNvPr id="239" name="Two heads are (almost) better than one…"/>
          <p:cNvSpPr txBox="1"/>
          <p:nvPr/>
        </p:nvSpPr>
        <p:spPr>
          <a:xfrm>
            <a:off x="277663" y="2418450"/>
            <a:ext cx="4181565" cy="419195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190098" indent="-190098" defTabSz="361188">
              <a:spcBef>
                <a:spcPts val="900"/>
              </a:spcBef>
              <a:buSzPct val="100000"/>
              <a:buChar char="•"/>
              <a:defRPr sz="1896">
                <a:latin typeface="Times New Roman"/>
                <a:ea typeface="Times New Roman"/>
                <a:cs typeface="Times New Roman"/>
                <a:sym typeface="Times New Roman"/>
              </a:defRPr>
            </a:pPr>
            <a:r>
              <a:t>Two heads are (almost) better than one</a:t>
            </a:r>
          </a:p>
          <a:p>
            <a:pPr lvl="1" marL="491088" indent="-190098" defTabSz="361188">
              <a:spcBef>
                <a:spcPts val="900"/>
              </a:spcBef>
              <a:buSzPct val="100000"/>
              <a:buChar char="•"/>
              <a:defRPr sz="1896">
                <a:latin typeface="Times New Roman"/>
                <a:ea typeface="Times New Roman"/>
                <a:cs typeface="Times New Roman"/>
                <a:sym typeface="Times New Roman"/>
              </a:defRPr>
            </a:pPr>
            <a:r>
              <a:t>But that does not quite work</a:t>
            </a:r>
          </a:p>
          <a:p>
            <a:pPr marL="190098" indent="-190098" defTabSz="361188">
              <a:spcBef>
                <a:spcPts val="900"/>
              </a:spcBef>
              <a:buSzPct val="100000"/>
              <a:buChar char="•"/>
              <a:defRPr sz="1896">
                <a:latin typeface="Times New Roman"/>
                <a:ea typeface="Times New Roman"/>
                <a:cs typeface="Times New Roman"/>
                <a:sym typeface="Times New Roman"/>
              </a:defRPr>
            </a:pPr>
            <a:r>
              <a:t>Add in additional drag from first picking low-hanging fruit</a:t>
            </a:r>
          </a:p>
          <a:p>
            <a:pPr marL="190098" indent="-190098" defTabSz="361188">
              <a:spcBef>
                <a:spcPts val="900"/>
              </a:spcBef>
              <a:buSzPct val="100000"/>
              <a:buChar char="•"/>
              <a:defRPr sz="1896">
                <a:latin typeface="Times New Roman"/>
                <a:ea typeface="Times New Roman"/>
                <a:cs typeface="Times New Roman"/>
                <a:sym typeface="Times New Roman"/>
              </a:defRPr>
            </a:pPr>
            <a:r>
              <a:t>What causes the increase in L</a:t>
            </a:r>
            <a:r>
              <a:rPr baseline="-5999"/>
              <a:t>stem</a:t>
            </a:r>
            <a:r>
              <a:t>?</a:t>
            </a:r>
          </a:p>
          <a:p>
            <a:pPr marL="190098" indent="-190098" defTabSz="361188">
              <a:spcBef>
                <a:spcPts val="900"/>
              </a:spcBef>
              <a:buSzPct val="100000"/>
              <a:buChar char="•"/>
              <a:defRPr sz="1896">
                <a:latin typeface="Times New Roman"/>
                <a:ea typeface="Times New Roman"/>
                <a:cs typeface="Times New Roman"/>
                <a:sym typeface="Times New Roman"/>
              </a:defRPr>
            </a:pPr>
            <a:r>
              <a:t>What institutions make it profitable for n</a:t>
            </a:r>
            <a:r>
              <a:rPr baseline="-5999"/>
              <a:t>stem</a:t>
            </a:r>
            <a:r>
              <a:t> to be higher?</a:t>
            </a:r>
          </a:p>
          <a:p>
            <a:pPr marL="190098" indent="-190098" defTabSz="361188">
              <a:spcBef>
                <a:spcPts val="900"/>
              </a:spcBef>
              <a:buSzPct val="100000"/>
              <a:buChar char="•"/>
              <a:defRPr sz="1896">
                <a:latin typeface="Times New Roman"/>
                <a:ea typeface="Times New Roman"/>
                <a:cs typeface="Times New Roman"/>
                <a:sym typeface="Times New Roman"/>
              </a:defRPr>
            </a:pPr>
            <a:r>
              <a:t>Plus:</a:t>
            </a:r>
          </a:p>
          <a:p>
            <a:pPr lvl="1" marL="491088" indent="-190098" defTabSz="361188">
              <a:spcBef>
                <a:spcPts val="900"/>
              </a:spcBef>
              <a:buSzPct val="100000"/>
              <a:buChar char="•"/>
              <a:defRPr sz="1896">
                <a:latin typeface="Times New Roman"/>
                <a:ea typeface="Times New Roman"/>
                <a:cs typeface="Times New Roman"/>
                <a:sym typeface="Times New Roman"/>
              </a:defRPr>
            </a:pPr>
            <a:r>
              <a:t>Learning by doing</a:t>
            </a:r>
          </a:p>
          <a:p>
            <a:pPr lvl="1" marL="491088" indent="-190098" defTabSz="361188">
              <a:spcBef>
                <a:spcPts val="900"/>
              </a:spcBef>
              <a:buSzPct val="100000"/>
              <a:buChar char="•"/>
              <a:defRPr sz="1896">
                <a:latin typeface="Times New Roman"/>
                <a:ea typeface="Times New Roman"/>
                <a:cs typeface="Times New Roman"/>
                <a:sym typeface="Times New Roman"/>
              </a:defRPr>
            </a:pPr>
            <a:r>
              <a:t>Productivity through embodiment</a:t>
            </a:r>
          </a:p>
          <a:p>
            <a:pPr lvl="1" marL="491088" indent="-190098" defTabSz="361188">
              <a:spcBef>
                <a:spcPts val="900"/>
              </a:spcBef>
              <a:buSzPct val="100000"/>
              <a:buChar char="•"/>
              <a:defRPr sz="1896">
                <a:latin typeface="Times New Roman"/>
                <a:ea typeface="Times New Roman"/>
                <a:cs typeface="Times New Roman"/>
                <a:sym typeface="Times New Roman"/>
              </a:defRPr>
            </a:pPr>
            <a:r>
              <a:t>Technology transfer through contact</a:t>
            </a:r>
          </a:p>
        </p:txBody>
      </p:sp>
      <p:pic>
        <p:nvPicPr>
          <p:cNvPr id="240" name="Image" descr="Image"/>
          <p:cNvPicPr>
            <a:picLocks noChangeAspect="1"/>
          </p:cNvPicPr>
          <p:nvPr/>
        </p:nvPicPr>
        <p:blipFill>
          <a:blip r:embed="rId2">
            <a:extLst/>
          </a:blip>
          <a:stretch>
            <a:fillRect/>
          </a:stretch>
        </p:blipFill>
        <p:spPr>
          <a:xfrm>
            <a:off x="5172374" y="2165088"/>
            <a:ext cx="1612901" cy="1028701"/>
          </a:xfrm>
          <a:prstGeom prst="rect">
            <a:avLst/>
          </a:prstGeom>
          <a:ln w="12700">
            <a:miter lim="400000"/>
          </a:ln>
        </p:spPr>
      </p:pic>
      <p:pic>
        <p:nvPicPr>
          <p:cNvPr id="241" name="Image" descr="Image"/>
          <p:cNvPicPr>
            <a:picLocks noChangeAspect="1"/>
          </p:cNvPicPr>
          <p:nvPr/>
        </p:nvPicPr>
        <p:blipFill>
          <a:blip r:embed="rId3">
            <a:extLst/>
          </a:blip>
          <a:stretch>
            <a:fillRect/>
          </a:stretch>
        </p:blipFill>
        <p:spPr>
          <a:xfrm>
            <a:off x="5172374" y="3005969"/>
            <a:ext cx="2631601" cy="766049"/>
          </a:xfrm>
          <a:prstGeom prst="rect">
            <a:avLst/>
          </a:prstGeom>
          <a:ln w="12700">
            <a:miter lim="400000"/>
          </a:ln>
        </p:spPr>
      </p:pic>
      <p:pic>
        <p:nvPicPr>
          <p:cNvPr id="242" name="Image" descr="Image"/>
          <p:cNvPicPr>
            <a:picLocks noChangeAspect="1"/>
          </p:cNvPicPr>
          <p:nvPr/>
        </p:nvPicPr>
        <p:blipFill>
          <a:blip r:embed="rId4">
            <a:extLst/>
          </a:blip>
          <a:stretch>
            <a:fillRect/>
          </a:stretch>
        </p:blipFill>
        <p:spPr>
          <a:xfrm>
            <a:off x="5172374" y="3772017"/>
            <a:ext cx="1334926" cy="569568"/>
          </a:xfrm>
          <a:prstGeom prst="rect">
            <a:avLst/>
          </a:prstGeom>
          <a:ln w="12700">
            <a:miter lim="400000"/>
          </a:ln>
        </p:spPr>
      </p:pic>
      <p:pic>
        <p:nvPicPr>
          <p:cNvPr id="243" name="Image" descr="Image"/>
          <p:cNvPicPr>
            <a:picLocks noChangeAspect="1"/>
          </p:cNvPicPr>
          <p:nvPr/>
        </p:nvPicPr>
        <p:blipFill>
          <a:blip r:embed="rId5">
            <a:extLst/>
          </a:blip>
          <a:stretch>
            <a:fillRect/>
          </a:stretch>
        </p:blipFill>
        <p:spPr>
          <a:xfrm>
            <a:off x="5172374" y="4359535"/>
            <a:ext cx="3607732" cy="629107"/>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Citi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Cities</a:t>
            </a:r>
          </a:p>
        </p:txBody>
      </p:sp>
      <p:pic>
        <p:nvPicPr>
          <p:cNvPr id="50" name="Image" descr="Image"/>
          <p:cNvPicPr>
            <a:picLocks noChangeAspect="1"/>
          </p:cNvPicPr>
          <p:nvPr/>
        </p:nvPicPr>
        <p:blipFill>
          <a:blip r:embed="rId2">
            <a:extLst/>
          </a:blip>
          <a:stretch>
            <a:fillRect/>
          </a:stretch>
        </p:blipFill>
        <p:spPr>
          <a:xfrm>
            <a:off x="561340" y="907896"/>
            <a:ext cx="7855052" cy="555851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 name="Escape"/>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Escape</a:t>
            </a:r>
          </a:p>
        </p:txBody>
      </p:sp>
      <p:pic>
        <p:nvPicPr>
          <p:cNvPr id="53" name="Image" descr="Image"/>
          <p:cNvPicPr>
            <a:picLocks noChangeAspect="1"/>
          </p:cNvPicPr>
          <p:nvPr/>
        </p:nvPicPr>
        <p:blipFill>
          <a:blip r:embed="rId2">
            <a:extLst/>
          </a:blip>
          <a:stretch>
            <a:fillRect/>
          </a:stretch>
        </p:blipFill>
        <p:spPr>
          <a:xfrm>
            <a:off x="849123" y="1048519"/>
            <a:ext cx="6830027" cy="54991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 name="Malthusian Model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Malthusian Models</a:t>
            </a:r>
          </a:p>
        </p:txBody>
      </p:sp>
      <p:pic>
        <p:nvPicPr>
          <p:cNvPr id="56" name="Image" descr="Image"/>
          <p:cNvPicPr>
            <a:picLocks noChangeAspect="1"/>
          </p:cNvPicPr>
          <p:nvPr/>
        </p:nvPicPr>
        <p:blipFill>
          <a:blip r:embed="rId2">
            <a:extLst/>
          </a:blip>
          <a:stretch>
            <a:fillRect/>
          </a:stretch>
        </p:blipFill>
        <p:spPr>
          <a:xfrm>
            <a:off x="387697" y="1270000"/>
            <a:ext cx="3603647" cy="790169"/>
          </a:xfrm>
          <a:prstGeom prst="rect">
            <a:avLst/>
          </a:prstGeom>
          <a:ln w="12700">
            <a:miter lim="400000"/>
          </a:ln>
        </p:spPr>
      </p:pic>
      <p:pic>
        <p:nvPicPr>
          <p:cNvPr id="57" name="Image" descr="Image"/>
          <p:cNvPicPr>
            <a:picLocks noChangeAspect="1"/>
          </p:cNvPicPr>
          <p:nvPr/>
        </p:nvPicPr>
        <p:blipFill>
          <a:blip r:embed="rId3">
            <a:extLst/>
          </a:blip>
          <a:srcRect l="0" t="0" r="0" b="0"/>
          <a:stretch>
            <a:fillRect/>
          </a:stretch>
        </p:blipFill>
        <p:spPr>
          <a:xfrm>
            <a:off x="387697" y="2896837"/>
            <a:ext cx="3380321" cy="847946"/>
          </a:xfrm>
          <a:prstGeom prst="rect">
            <a:avLst/>
          </a:prstGeom>
          <a:ln w="12700">
            <a:miter lim="400000"/>
          </a:ln>
        </p:spPr>
      </p:pic>
      <p:pic>
        <p:nvPicPr>
          <p:cNvPr id="58" name="Image" descr="Image"/>
          <p:cNvPicPr>
            <a:picLocks noChangeAspect="1"/>
          </p:cNvPicPr>
          <p:nvPr/>
        </p:nvPicPr>
        <p:blipFill>
          <a:blip r:embed="rId4">
            <a:extLst/>
          </a:blip>
          <a:stretch>
            <a:fillRect/>
          </a:stretch>
        </p:blipFill>
        <p:spPr>
          <a:xfrm>
            <a:off x="387697" y="2192037"/>
            <a:ext cx="3603647" cy="672682"/>
          </a:xfrm>
          <a:prstGeom prst="rect">
            <a:avLst/>
          </a:prstGeom>
          <a:ln w="12700">
            <a:miter lim="400000"/>
          </a:ln>
        </p:spPr>
      </p:pic>
      <p:pic>
        <p:nvPicPr>
          <p:cNvPr id="59" name="Image" descr="Image"/>
          <p:cNvPicPr>
            <a:picLocks noChangeAspect="1"/>
          </p:cNvPicPr>
          <p:nvPr/>
        </p:nvPicPr>
        <p:blipFill>
          <a:blip r:embed="rId5">
            <a:extLst/>
          </a:blip>
          <a:stretch>
            <a:fillRect/>
          </a:stretch>
        </p:blipFill>
        <p:spPr>
          <a:xfrm>
            <a:off x="5469979" y="1270000"/>
            <a:ext cx="3380185" cy="2716329"/>
          </a:xfrm>
          <a:prstGeom prst="rect">
            <a:avLst/>
          </a:prstGeom>
          <a:ln w="12700">
            <a:miter lim="400000"/>
          </a:ln>
        </p:spPr>
      </p:pic>
      <p:pic>
        <p:nvPicPr>
          <p:cNvPr id="60" name="Image" descr="Image"/>
          <p:cNvPicPr>
            <a:picLocks noChangeAspect="1"/>
          </p:cNvPicPr>
          <p:nvPr/>
        </p:nvPicPr>
        <p:blipFill>
          <a:blip r:embed="rId6">
            <a:extLst/>
          </a:blip>
          <a:stretch>
            <a:fillRect/>
          </a:stretch>
        </p:blipFill>
        <p:spPr>
          <a:xfrm>
            <a:off x="4430223" y="4360630"/>
            <a:ext cx="4419941" cy="2301466"/>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 name="Perhaps Diagrams Are More Intuitiv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Perhaps Diagrams Are More Intuitive?</a:t>
            </a:r>
          </a:p>
        </p:txBody>
      </p:sp>
      <p:sp>
        <p:nvSpPr>
          <p:cNvPr id="6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64" name="Income per-capita always returns to the point where the birth rate is just enough above the death rate to deliver population growth that soaks up technological improvement:…"/>
          <p:cNvSpPr txBox="1"/>
          <p:nvPr>
            <p:ph type="body" sz="half" idx="4294967295"/>
          </p:nvPr>
        </p:nvSpPr>
        <p:spPr>
          <a:xfrm>
            <a:off x="277663" y="1270000"/>
            <a:ext cx="3932735" cy="5217160"/>
          </a:xfrm>
          <a:prstGeom prst="rect">
            <a:avLst/>
          </a:prstGeom>
        </p:spPr>
        <p:txBody>
          <a:bodyPr>
            <a:normAutofit fontScale="100000" lnSpcReduction="0"/>
          </a:bodyPr>
          <a:lstStyle/>
          <a:p>
            <a:pPr marL="0" indent="0" defTabSz="260604">
              <a:spcBef>
                <a:spcPts val="600"/>
              </a:spcBef>
              <a:buSzTx/>
              <a:buFontTx/>
              <a:buNone/>
              <a:defRPr b="1" sz="1368">
                <a:latin typeface="+mj-lt"/>
                <a:ea typeface="+mj-ea"/>
                <a:cs typeface="+mj-cs"/>
                <a:sym typeface="Helvetica"/>
              </a:defRPr>
            </a:pPr>
            <a:r>
              <a:t>Income per-capita always returns to the point where the birth rate is just enough above the death rate to deliver population growth that soaks up technological improvement: </a:t>
            </a:r>
          </a:p>
          <a:p>
            <a:pPr marL="137160" indent="-137160" defTabSz="260604">
              <a:spcBef>
                <a:spcPts val="600"/>
              </a:spcBef>
              <a:buFontTx/>
              <a:defRPr sz="1368">
                <a:latin typeface="Times New Roman"/>
                <a:ea typeface="Times New Roman"/>
                <a:cs typeface="Times New Roman"/>
                <a:sym typeface="Times New Roman"/>
              </a:defRPr>
            </a:pPr>
            <a:r>
              <a:t>This is the unique attracting steady-state of the model.</a:t>
            </a:r>
          </a:p>
          <a:p>
            <a:pPr marL="137160" indent="-137160" defTabSz="260604">
              <a:spcBef>
                <a:spcPts val="600"/>
              </a:spcBef>
              <a:buFontTx/>
              <a:defRPr sz="1368">
                <a:latin typeface="Times New Roman"/>
                <a:ea typeface="Times New Roman"/>
                <a:cs typeface="Times New Roman"/>
                <a:sym typeface="Times New Roman"/>
              </a:defRPr>
            </a:pPr>
            <a:r>
              <a:t>What happens if there is a one-time permanent jump up in H that improves technology from A to A′ &gt; A? </a:t>
            </a:r>
          </a:p>
          <a:p>
            <a:pPr lvl="1" marL="354329" indent="-137160" defTabSz="260604">
              <a:spcBef>
                <a:spcPts val="600"/>
              </a:spcBef>
              <a:buFontTx/>
              <a:buChar char="•"/>
              <a:defRPr sz="1368">
                <a:latin typeface="Times New Roman"/>
                <a:ea typeface="Times New Roman"/>
                <a:cs typeface="Times New Roman"/>
                <a:sym typeface="Times New Roman"/>
              </a:defRPr>
            </a:pPr>
            <a:r>
              <a:t>This means more output for any level of population. </a:t>
            </a:r>
          </a:p>
          <a:p>
            <a:pPr lvl="1" marL="354329" indent="-137160" defTabSz="260604">
              <a:spcBef>
                <a:spcPts val="600"/>
              </a:spcBef>
              <a:buFontTx/>
              <a:buChar char="•"/>
              <a:defRPr sz="1368">
                <a:latin typeface="Times New Roman"/>
                <a:ea typeface="Times New Roman"/>
                <a:cs typeface="Times New Roman"/>
                <a:sym typeface="Times New Roman"/>
              </a:defRPr>
            </a:pPr>
            <a:r>
              <a:t>The initial level of population N∗ now produces an income level y’ &gt; y*. </a:t>
            </a:r>
          </a:p>
          <a:p>
            <a:pPr lvl="1" marL="354329" indent="-137160" defTabSz="260604">
              <a:spcBef>
                <a:spcPts val="600"/>
              </a:spcBef>
              <a:buFontTx/>
              <a:buChar char="•"/>
              <a:defRPr sz="1368">
                <a:latin typeface="Times New Roman"/>
                <a:ea typeface="Times New Roman"/>
                <a:cs typeface="Times New Roman"/>
                <a:sym typeface="Times New Roman"/>
              </a:defRPr>
            </a:pPr>
            <a:r>
              <a:t>This leads to higher incomes and an excess of births over deaths since B &gt; D(y′). </a:t>
            </a:r>
          </a:p>
          <a:p>
            <a:pPr lvl="1" marL="354329" indent="-137160" defTabSz="260604">
              <a:spcBef>
                <a:spcPts val="600"/>
              </a:spcBef>
              <a:buFontTx/>
              <a:buChar char="•"/>
              <a:defRPr sz="1368">
                <a:latin typeface="Times New Roman"/>
                <a:ea typeface="Times New Roman"/>
                <a:cs typeface="Times New Roman"/>
                <a:sym typeface="Times New Roman"/>
              </a:defRPr>
            </a:pPr>
            <a:r>
              <a:t>In consequence, the population expands from N∗ to N′ until income per-capita is driven back down to where it was before. </a:t>
            </a:r>
          </a:p>
          <a:p>
            <a:pPr marL="137160" indent="-137160" defTabSz="260604">
              <a:spcBef>
                <a:spcPts val="600"/>
              </a:spcBef>
              <a:buFontTx/>
              <a:defRPr sz="1368">
                <a:latin typeface="Times New Roman"/>
                <a:ea typeface="Times New Roman"/>
                <a:cs typeface="Times New Roman"/>
                <a:sym typeface="Times New Roman"/>
              </a:defRPr>
            </a:pPr>
            <a:r>
              <a:t>􏰀The same is true for other changes which have similar implications for the relationship between population and income, for instance good government. </a:t>
            </a:r>
          </a:p>
        </p:txBody>
      </p:sp>
      <p:pic>
        <p:nvPicPr>
          <p:cNvPr id="65" name="Image" descr="Image"/>
          <p:cNvPicPr>
            <a:picLocks noChangeAspect="0"/>
          </p:cNvPicPr>
          <p:nvPr/>
        </p:nvPicPr>
        <p:blipFill>
          <a:blip r:embed="rId2">
            <a:extLst/>
          </a:blip>
          <a:stretch>
            <a:fillRect/>
          </a:stretch>
        </p:blipFill>
        <p:spPr>
          <a:xfrm>
            <a:off x="4210397" y="1270000"/>
            <a:ext cx="4639767" cy="521716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 name="Is Malthus Right?"/>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Is Malthus Right?</a:t>
            </a:r>
          </a:p>
        </p:txBody>
      </p:sp>
      <p:sp>
        <p:nvSpPr>
          <p:cNvPr id="68"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69" name="At the macro level, yes; but there are lots of interesting meso- and small-scale puzzles:…"/>
          <p:cNvSpPr txBox="1"/>
          <p:nvPr>
            <p:ph type="body" idx="4294967295"/>
          </p:nvPr>
        </p:nvSpPr>
        <p:spPr>
          <a:xfrm>
            <a:off x="277663" y="1270000"/>
            <a:ext cx="5075749" cy="5217160"/>
          </a:xfrm>
          <a:prstGeom prst="rect">
            <a:avLst/>
          </a:prstGeom>
        </p:spPr>
        <p:txBody>
          <a:bodyPr>
            <a:normAutofit fontScale="100000" lnSpcReduction="0"/>
          </a:bodyPr>
          <a:lstStyle/>
          <a:p>
            <a:pPr marL="0" indent="0" defTabSz="452627">
              <a:spcBef>
                <a:spcPts val="1100"/>
              </a:spcBef>
              <a:buSzTx/>
              <a:buFontTx/>
              <a:buNone/>
              <a:defRPr b="1" sz="2376">
                <a:latin typeface="+mj-lt"/>
                <a:ea typeface="+mj-ea"/>
                <a:cs typeface="+mj-cs"/>
                <a:sym typeface="Helvetica"/>
              </a:defRPr>
            </a:pPr>
            <a:r>
              <a:t>At the macro level, yes; but there are lots of interesting meso- and small-scale puzzles: </a:t>
            </a:r>
          </a:p>
          <a:p>
            <a:pPr marL="238225" indent="-238225" defTabSz="452627">
              <a:spcBef>
                <a:spcPts val="1100"/>
              </a:spcBef>
              <a:buFontTx/>
              <a:defRPr sz="2376">
                <a:latin typeface="Times New Roman"/>
                <a:ea typeface="Times New Roman"/>
                <a:cs typeface="Times New Roman"/>
                <a:sym typeface="Times New Roman"/>
              </a:defRPr>
            </a:pPr>
            <a:r>
              <a:t>Malthusian model implies that even though the Spanish might have had better technology than the Inca, there income per-capita ought to have differed only according to their fertility and mortality schedules. </a:t>
            </a:r>
          </a:p>
          <a:p>
            <a:pPr marL="238225" indent="-238225" defTabSz="452627">
              <a:spcBef>
                <a:spcPts val="1100"/>
              </a:spcBef>
              <a:buFontTx/>
              <a:defRPr sz="2376">
                <a:latin typeface="Times New Roman"/>
                <a:ea typeface="Times New Roman"/>
                <a:cs typeface="Times New Roman"/>
                <a:sym typeface="Times New Roman"/>
              </a:defRPr>
            </a:pPr>
            <a:r>
              <a:t>But population density in the pre-modern era is positively correlated with proxies for per-capita income, such as urbanization or Maddison’s income estimates. </a:t>
            </a:r>
          </a:p>
        </p:txBody>
      </p:sp>
      <p:pic>
        <p:nvPicPr>
          <p:cNvPr id="70" name="Image" descr="Image"/>
          <p:cNvPicPr>
            <a:picLocks noChangeAspect="1"/>
          </p:cNvPicPr>
          <p:nvPr/>
        </p:nvPicPr>
        <p:blipFill>
          <a:blip r:embed="rId2">
            <a:extLst/>
          </a:blip>
          <a:stretch>
            <a:fillRect/>
          </a:stretch>
        </p:blipFill>
        <p:spPr>
          <a:xfrm>
            <a:off x="5179416" y="1170899"/>
            <a:ext cx="3670748" cy="2626320"/>
          </a:xfrm>
          <a:prstGeom prst="rect">
            <a:avLst/>
          </a:prstGeom>
          <a:ln w="12700">
            <a:miter lim="400000"/>
          </a:ln>
        </p:spPr>
      </p:pic>
      <p:pic>
        <p:nvPicPr>
          <p:cNvPr id="71" name="Image" descr="Image"/>
          <p:cNvPicPr>
            <a:picLocks noChangeAspect="1"/>
          </p:cNvPicPr>
          <p:nvPr/>
        </p:nvPicPr>
        <p:blipFill>
          <a:blip r:embed="rId3">
            <a:extLst/>
          </a:blip>
          <a:stretch>
            <a:fillRect/>
          </a:stretch>
        </p:blipFill>
        <p:spPr>
          <a:xfrm>
            <a:off x="5353411" y="4030268"/>
            <a:ext cx="3496753" cy="2456892"/>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